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23"/>
  </p:notesMasterIdLst>
  <p:sldIdLst>
    <p:sldId id="420" r:id="rId2"/>
    <p:sldId id="422" r:id="rId3"/>
    <p:sldId id="446" r:id="rId4"/>
    <p:sldId id="447" r:id="rId5"/>
    <p:sldId id="432" r:id="rId6"/>
    <p:sldId id="424" r:id="rId7"/>
    <p:sldId id="425" r:id="rId8"/>
    <p:sldId id="426" r:id="rId9"/>
    <p:sldId id="427" r:id="rId10"/>
    <p:sldId id="448" r:id="rId11"/>
    <p:sldId id="449" r:id="rId12"/>
    <p:sldId id="431" r:id="rId13"/>
    <p:sldId id="430" r:id="rId14"/>
    <p:sldId id="437" r:id="rId15"/>
    <p:sldId id="442" r:id="rId16"/>
    <p:sldId id="438" r:id="rId17"/>
    <p:sldId id="439" r:id="rId18"/>
    <p:sldId id="440" r:id="rId19"/>
    <p:sldId id="441" r:id="rId20"/>
    <p:sldId id="443" r:id="rId21"/>
    <p:sldId id="445" r:id="rId22"/>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207CA"/>
    <a:srgbClr val="CC0000"/>
    <a:srgbClr val="996600"/>
    <a:srgbClr val="FFFFCC"/>
    <a:srgbClr val="CC00CC"/>
    <a:srgbClr val="660066"/>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32" autoAdjust="0"/>
    <p:restoredTop sz="95320" autoAdjust="0"/>
  </p:normalViewPr>
  <p:slideViewPr>
    <p:cSldViewPr>
      <p:cViewPr varScale="1">
        <p:scale>
          <a:sx n="71" d="100"/>
          <a:sy n="71" d="100"/>
        </p:scale>
        <p:origin x="1566" y="54"/>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6.wmf"/><Relationship Id="rId7" Type="http://schemas.openxmlformats.org/officeDocument/2006/relationships/image" Target="../media/image22.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21.wmf"/><Relationship Id="rId5" Type="http://schemas.openxmlformats.org/officeDocument/2006/relationships/image" Target="../media/image18.wmf"/><Relationship Id="rId4"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17.wmf"/><Relationship Id="rId11" Type="http://schemas.openxmlformats.org/officeDocument/2006/relationships/image" Target="../media/image11.wmf"/><Relationship Id="rId5" Type="http://schemas.openxmlformats.org/officeDocument/2006/relationships/image" Target="../media/image16.wmf"/><Relationship Id="rId10" Type="http://schemas.openxmlformats.org/officeDocument/2006/relationships/image" Target="../media/image23.wmf"/><Relationship Id="rId4" Type="http://schemas.openxmlformats.org/officeDocument/2006/relationships/image" Target="../media/image15.wmf"/><Relationship Id="rId9"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ea typeface="宋体" panose="02010600030101010101" pitchFamily="2" charset="-122"/>
              </a:defRPr>
            </a:lvl1pPr>
          </a:lstStyle>
          <a:p>
            <a:pPr>
              <a:defRPr/>
            </a:pPr>
            <a:endParaRPr lang="en-US" altLang="zh-CN"/>
          </a:p>
        </p:txBody>
      </p:sp>
      <p:sp>
        <p:nvSpPr>
          <p:cNvPr id="16179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ea typeface="宋体" panose="02010600030101010101" pitchFamily="2" charset="-122"/>
              </a:defRPr>
            </a:lvl1pPr>
          </a:lstStyle>
          <a:p>
            <a:pPr>
              <a:defRPr/>
            </a:pPr>
            <a:endParaRPr lang="en-US" altLang="zh-CN"/>
          </a:p>
        </p:txBody>
      </p:sp>
      <p:sp>
        <p:nvSpPr>
          <p:cNvPr id="20484"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179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6179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ea typeface="宋体" panose="02010600030101010101" pitchFamily="2" charset="-122"/>
              </a:defRPr>
            </a:lvl1pPr>
          </a:lstStyle>
          <a:p>
            <a:pPr>
              <a:defRPr/>
            </a:pPr>
            <a:endParaRPr lang="en-US" altLang="zh-CN"/>
          </a:p>
        </p:txBody>
      </p:sp>
      <p:sp>
        <p:nvSpPr>
          <p:cNvPr id="16179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E7405A4-F3C1-46DD-A43D-A074D6D18D6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119165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27B8F14-61FB-45FC-AA5C-B5F114A1E6E9}" type="slidenum">
              <a:rPr lang="en-US" altLang="zh-CN"/>
              <a:pPr>
                <a:defRPr/>
              </a:pPr>
              <a:t>‹#›</a:t>
            </a:fld>
            <a:endParaRPr lang="en-US" altLang="zh-CN"/>
          </a:p>
        </p:txBody>
      </p:sp>
    </p:spTree>
    <p:extLst>
      <p:ext uri="{BB962C8B-B14F-4D97-AF65-F5344CB8AC3E}">
        <p14:creationId xmlns:p14="http://schemas.microsoft.com/office/powerpoint/2010/main" val="3282471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FC85D14-256E-43AC-8A47-B370FD3133CF}" type="slidenum">
              <a:rPr lang="en-US" altLang="zh-CN"/>
              <a:pPr>
                <a:defRPr/>
              </a:pPr>
              <a:t>‹#›</a:t>
            </a:fld>
            <a:endParaRPr lang="en-US" altLang="zh-CN"/>
          </a:p>
        </p:txBody>
      </p:sp>
    </p:spTree>
    <p:extLst>
      <p:ext uri="{BB962C8B-B14F-4D97-AF65-F5344CB8AC3E}">
        <p14:creationId xmlns:p14="http://schemas.microsoft.com/office/powerpoint/2010/main" val="2249507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B94D3D12-19F9-43AB-8562-E1734AA1D6E1}" type="slidenum">
              <a:rPr lang="en-US" altLang="zh-CN"/>
              <a:pPr>
                <a:defRPr/>
              </a:pPr>
              <a:t>‹#›</a:t>
            </a:fld>
            <a:endParaRPr lang="en-US" altLang="zh-CN"/>
          </a:p>
        </p:txBody>
      </p:sp>
    </p:spTree>
    <p:extLst>
      <p:ext uri="{BB962C8B-B14F-4D97-AF65-F5344CB8AC3E}">
        <p14:creationId xmlns:p14="http://schemas.microsoft.com/office/powerpoint/2010/main" val="2533829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AD4B6F1-F494-4DE4-9D63-400F112E84C8}" type="slidenum">
              <a:rPr lang="en-US" altLang="zh-CN"/>
              <a:pPr>
                <a:defRPr/>
              </a:pPr>
              <a:t>‹#›</a:t>
            </a:fld>
            <a:endParaRPr lang="en-US" altLang="zh-CN"/>
          </a:p>
        </p:txBody>
      </p:sp>
    </p:spTree>
    <p:extLst>
      <p:ext uri="{BB962C8B-B14F-4D97-AF65-F5344CB8AC3E}">
        <p14:creationId xmlns:p14="http://schemas.microsoft.com/office/powerpoint/2010/main" val="1381019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F3E73554-F71A-4D11-A1DE-5BF9C76DA5E2}" type="slidenum">
              <a:rPr lang="en-US" altLang="zh-CN"/>
              <a:pPr>
                <a:defRPr/>
              </a:pPr>
              <a:t>‹#›</a:t>
            </a:fld>
            <a:endParaRPr lang="en-US" altLang="zh-CN"/>
          </a:p>
        </p:txBody>
      </p:sp>
    </p:spTree>
    <p:extLst>
      <p:ext uri="{BB962C8B-B14F-4D97-AF65-F5344CB8AC3E}">
        <p14:creationId xmlns:p14="http://schemas.microsoft.com/office/powerpoint/2010/main" val="2561767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7"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8"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9650925-9498-420F-A2AD-7BC31BD11DB8}" type="slidenum">
              <a:rPr lang="en-US" altLang="zh-CN"/>
              <a:pPr>
                <a:defRPr/>
              </a:pPr>
              <a:t>‹#›</a:t>
            </a:fld>
            <a:endParaRPr lang="en-US" altLang="zh-CN"/>
          </a:p>
        </p:txBody>
      </p:sp>
    </p:spTree>
    <p:extLst>
      <p:ext uri="{BB962C8B-B14F-4D97-AF65-F5344CB8AC3E}">
        <p14:creationId xmlns:p14="http://schemas.microsoft.com/office/powerpoint/2010/main" val="3240170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3999" cy="1301006"/>
          </a:xfrm>
          <a:solidFill>
            <a:schemeClr val="bg1"/>
          </a:solidFill>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dirty="0" smtClean="0"/>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1957B531-D45F-45F4-8DBF-82080FCC0B21}" type="slidenum">
              <a:rPr lang="en-US" altLang="zh-CN"/>
              <a:pPr>
                <a:defRPr/>
              </a:pPr>
              <a:t>‹#›</a:t>
            </a:fld>
            <a:endParaRPr lang="en-US" altLang="zh-CN"/>
          </a:p>
        </p:txBody>
      </p:sp>
    </p:spTree>
    <p:extLst>
      <p:ext uri="{BB962C8B-B14F-4D97-AF65-F5344CB8AC3E}">
        <p14:creationId xmlns:p14="http://schemas.microsoft.com/office/powerpoint/2010/main" val="4276870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42913" y="103188"/>
            <a:ext cx="8243887" cy="131445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51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03663"/>
            <a:ext cx="4038600" cy="2152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1F0E99A3-51D3-4A6F-B3A9-63CD3E7175EC}" type="slidenum">
              <a:rPr lang="en-US" altLang="zh-CN"/>
              <a:pPr>
                <a:defRPr/>
              </a:pPr>
              <a:t>‹#›</a:t>
            </a:fld>
            <a:endParaRPr lang="en-US" altLang="zh-CN"/>
          </a:p>
        </p:txBody>
      </p:sp>
    </p:spTree>
    <p:extLst>
      <p:ext uri="{BB962C8B-B14F-4D97-AF65-F5344CB8AC3E}">
        <p14:creationId xmlns:p14="http://schemas.microsoft.com/office/powerpoint/2010/main" val="4288960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194550002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57200" y="44624"/>
            <a:ext cx="8229600" cy="994122"/>
          </a:xfrm>
        </p:spPr>
        <p:txBody>
          <a:bodyPr/>
          <a:lstStyle>
            <a:lvl1pPr>
              <a:defRPr sz="4800" b="1">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extLst/>
          </a:lstStyle>
          <a:p>
            <a:r>
              <a:rPr lang="zh-CN" altLang="en-US" dirty="0" smtClean="0"/>
              <a:t>单击此处编辑母版标题样式</a:t>
            </a:r>
            <a:endParaRPr lang="en-US" dirty="0"/>
          </a:p>
        </p:txBody>
      </p:sp>
    </p:spTree>
    <p:extLst>
      <p:ext uri="{BB962C8B-B14F-4D97-AF65-F5344CB8AC3E}">
        <p14:creationId xmlns:p14="http://schemas.microsoft.com/office/powerpoint/2010/main" val="2042162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Rectangle 46"/>
          <p:cNvSpPr>
            <a:spLocks noGrp="1" noChangeArrowheads="1"/>
          </p:cNvSpPr>
          <p:nvPr>
            <p:ph idx="1"/>
          </p:nvPr>
        </p:nvSpPr>
        <p:spPr bwMode="auto">
          <a:xfrm>
            <a:off x="456042" y="832792"/>
            <a:ext cx="8230758" cy="554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32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2pPr>
            <a:lvl3pPr>
              <a:def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3pPr>
            <a:lvl4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4pPr>
            <a:lvl5pPr>
              <a:def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5p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26642562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45"/>
          <p:cNvSpPr>
            <a:spLocks noGrp="1" noChangeArrowheads="1"/>
          </p:cNvSpPr>
          <p:nvPr>
            <p:ph type="title"/>
          </p:nvPr>
        </p:nvSpPr>
        <p:spPr bwMode="auto">
          <a:xfrm>
            <a:off x="457200" y="832792"/>
            <a:ext cx="8229600" cy="68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smtClean="0"/>
              <a:t>单击此处编辑母版标题样式</a:t>
            </a:r>
          </a:p>
        </p:txBody>
      </p:sp>
      <p:sp>
        <p:nvSpPr>
          <p:cNvPr id="8" name="Rectangle 46"/>
          <p:cNvSpPr>
            <a:spLocks noGrp="1" noChangeArrowheads="1"/>
          </p:cNvSpPr>
          <p:nvPr>
            <p:ph idx="1"/>
          </p:nvPr>
        </p:nvSpPr>
        <p:spPr bwMode="auto">
          <a:xfrm>
            <a:off x="456042" y="1600200"/>
            <a:ext cx="8230758"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Tree>
    <p:extLst>
      <p:ext uri="{BB962C8B-B14F-4D97-AF65-F5344CB8AC3E}">
        <p14:creationId xmlns:p14="http://schemas.microsoft.com/office/powerpoint/2010/main" val="37921142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0" y="234"/>
              <a:ext cx="1857" cy="3625"/>
              <a:chOff x="3010" y="778"/>
              <a:chExt cx="1857" cy="3625"/>
            </a:xfrm>
          </p:grpSpPr>
          <p:sp>
            <p:nvSpPr>
              <p:cNvPr id="39" name="Freeform 4"/>
              <p:cNvSpPr>
                <a:spLocks/>
              </p:cNvSpPr>
              <p:nvPr userDrawn="1"/>
            </p:nvSpPr>
            <p:spPr bwMode="ltGray">
              <a:xfrm rot="12185230" flipV="1">
                <a:off x="3534" y="778"/>
                <a:ext cx="1333" cy="1485"/>
              </a:xfrm>
              <a:custGeom>
                <a:avLst/>
                <a:gdLst>
                  <a:gd name="T0" fmla="*/ 70989675 w 596"/>
                  <a:gd name="T1" fmla="*/ 1531628501 h 666"/>
                  <a:gd name="T2" fmla="*/ 25414211 w 596"/>
                  <a:gd name="T3" fmla="*/ 1410625755 h 666"/>
                  <a:gd name="T4" fmla="*/ 0 w 596"/>
                  <a:gd name="T5" fmla="*/ 1195287945 h 666"/>
                  <a:gd name="T6" fmla="*/ 17687302 w 596"/>
                  <a:gd name="T7" fmla="*/ 919063086 h 666"/>
                  <a:gd name="T8" fmla="*/ 109724812 w 596"/>
                  <a:gd name="T9" fmla="*/ 625275322 h 666"/>
                  <a:gd name="T10" fmla="*/ 301513636 w 596"/>
                  <a:gd name="T11" fmla="*/ 347172752 h 666"/>
                  <a:gd name="T12" fmla="*/ 623298237 w 596"/>
                  <a:gd name="T13" fmla="*/ 128095902 h 666"/>
                  <a:gd name="T14" fmla="*/ 1082738069 w 596"/>
                  <a:gd name="T15" fmla="*/ 7506180 h 666"/>
                  <a:gd name="T16" fmla="*/ 1667016110 w 596"/>
                  <a:gd name="T17" fmla="*/ 37318436 h 666"/>
                  <a:gd name="T18" fmla="*/ 2123799506 w 596"/>
                  <a:gd name="T19" fmla="*/ 282254759 h 666"/>
                  <a:gd name="T20" fmla="*/ 2147483646 w 596"/>
                  <a:gd name="T21" fmla="*/ 683519958 h 666"/>
                  <a:gd name="T22" fmla="*/ 2147483646 w 596"/>
                  <a:gd name="T23" fmla="*/ 1174398606 h 666"/>
                  <a:gd name="T24" fmla="*/ 2147483646 w 596"/>
                  <a:gd name="T25" fmla="*/ 1692858465 h 666"/>
                  <a:gd name="T26" fmla="*/ 2147483646 w 596"/>
                  <a:gd name="T27" fmla="*/ 2147483646 h 666"/>
                  <a:gd name="T28" fmla="*/ 2147483646 w 596"/>
                  <a:gd name="T29" fmla="*/ 2147483646 h 666"/>
                  <a:gd name="T30" fmla="*/ 1830041199 w 596"/>
                  <a:gd name="T31" fmla="*/ 2147483646 h 666"/>
                  <a:gd name="T32" fmla="*/ 1706314782 w 596"/>
                  <a:gd name="T33" fmla="*/ 2147483646 h 666"/>
                  <a:gd name="T34" fmla="*/ 1933669717 w 596"/>
                  <a:gd name="T35" fmla="*/ 2147483646 h 666"/>
                  <a:gd name="T36" fmla="*/ 2113982390 w 596"/>
                  <a:gd name="T37" fmla="*/ 2147483646 h 666"/>
                  <a:gd name="T38" fmla="*/ 2147483646 w 596"/>
                  <a:gd name="T39" fmla="*/ 1877689968 h 666"/>
                  <a:gd name="T40" fmla="*/ 2147483646 w 596"/>
                  <a:gd name="T41" fmla="*/ 1470014740 h 666"/>
                  <a:gd name="T42" fmla="*/ 2147483646 w 596"/>
                  <a:gd name="T43" fmla="*/ 1067300904 h 666"/>
                  <a:gd name="T44" fmla="*/ 2128042167 w 596"/>
                  <a:gd name="T45" fmla="*/ 720018527 h 666"/>
                  <a:gd name="T46" fmla="*/ 1898371000 w 596"/>
                  <a:gd name="T47" fmla="*/ 463529200 h 666"/>
                  <a:gd name="T48" fmla="*/ 1496788237 w 596"/>
                  <a:gd name="T49" fmla="*/ 309418901 h 666"/>
                  <a:gd name="T50" fmla="*/ 1078596670 w 596"/>
                  <a:gd name="T51" fmla="*/ 252277519 h 666"/>
                  <a:gd name="T52" fmla="*/ 762913436 w 596"/>
                  <a:gd name="T53" fmla="*/ 292962432 h 666"/>
                  <a:gd name="T54" fmla="*/ 531311372 w 596"/>
                  <a:gd name="T55" fmla="*/ 417682833 h 666"/>
                  <a:gd name="T56" fmla="*/ 368111672 w 596"/>
                  <a:gd name="T57" fmla="*/ 615879843 h 666"/>
                  <a:gd name="T58" fmla="*/ 248897295 w 596"/>
                  <a:gd name="T59" fmla="*/ 851419760 h 666"/>
                  <a:gd name="T60" fmla="*/ 174367918 w 596"/>
                  <a:gd name="T61" fmla="*/ 1124342570 h 666"/>
                  <a:gd name="T62" fmla="*/ 123587458 w 596"/>
                  <a:gd name="T63" fmla="*/ 1403284481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
              <p:cNvSpPr>
                <a:spLocks/>
              </p:cNvSpPr>
              <p:nvPr userDrawn="1"/>
            </p:nvSpPr>
            <p:spPr bwMode="ltGray">
              <a:xfrm rot="12185230" flipV="1">
                <a:off x="4029" y="1802"/>
                <a:ext cx="571" cy="531"/>
              </a:xfrm>
              <a:custGeom>
                <a:avLst/>
                <a:gdLst>
                  <a:gd name="T0" fmla="*/ 0 w 257"/>
                  <a:gd name="T1" fmla="*/ 0 h 237"/>
                  <a:gd name="T2" fmla="*/ 0 w 257"/>
                  <a:gd name="T3" fmla="*/ 112853703 h 237"/>
                  <a:gd name="T4" fmla="*/ 12705632 w 257"/>
                  <a:gd name="T5" fmla="*/ 226580283 h 237"/>
                  <a:gd name="T6" fmla="*/ 22498295 w 257"/>
                  <a:gd name="T7" fmla="*/ 339614256 h 237"/>
                  <a:gd name="T8" fmla="*/ 41568102 w 257"/>
                  <a:gd name="T9" fmla="*/ 445553438 h 237"/>
                  <a:gd name="T10" fmla="*/ 69856682 w 257"/>
                  <a:gd name="T11" fmla="*/ 540263459 h 237"/>
                  <a:gd name="T12" fmla="*/ 103930787 w 257"/>
                  <a:gd name="T13" fmla="*/ 639477504 h 237"/>
                  <a:gd name="T14" fmla="*/ 146265347 w 257"/>
                  <a:gd name="T15" fmla="*/ 731033978 h 237"/>
                  <a:gd name="T16" fmla="*/ 196776769 w 257"/>
                  <a:gd name="T17" fmla="*/ 807645311 h 237"/>
                  <a:gd name="T18" fmla="*/ 259134630 w 257"/>
                  <a:gd name="T19" fmla="*/ 880611812 h 237"/>
                  <a:gd name="T20" fmla="*/ 332107586 w 257"/>
                  <a:gd name="T21" fmla="*/ 943161151 h 237"/>
                  <a:gd name="T22" fmla="*/ 410385401 w 257"/>
                  <a:gd name="T23" fmla="*/ 993933297 h 237"/>
                  <a:gd name="T24" fmla="*/ 506674728 w 257"/>
                  <a:gd name="T25" fmla="*/ 1034252756 h 237"/>
                  <a:gd name="T26" fmla="*/ 610948702 w 257"/>
                  <a:gd name="T27" fmla="*/ 1060500474 h 237"/>
                  <a:gd name="T28" fmla="*/ 727741757 w 257"/>
                  <a:gd name="T29" fmla="*/ 1074998031 h 237"/>
                  <a:gd name="T30" fmla="*/ 850732727 w 257"/>
                  <a:gd name="T31" fmla="*/ 1070642543 h 237"/>
                  <a:gd name="T32" fmla="*/ 993857869 w 257"/>
                  <a:gd name="T33" fmla="*/ 1052403557 h 237"/>
                  <a:gd name="T34" fmla="*/ 866296638 w 257"/>
                  <a:gd name="T35" fmla="*/ 1029750280 h 237"/>
                  <a:gd name="T36" fmla="*/ 753449839 w 257"/>
                  <a:gd name="T37" fmla="*/ 998265298 h 237"/>
                  <a:gd name="T38" fmla="*/ 657942455 w 257"/>
                  <a:gd name="T39" fmla="*/ 961229244 h 237"/>
                  <a:gd name="T40" fmla="*/ 572532833 w 257"/>
                  <a:gd name="T41" fmla="*/ 925034521 h 237"/>
                  <a:gd name="T42" fmla="*/ 494314547 w 257"/>
                  <a:gd name="T43" fmla="*/ 874663191 h 237"/>
                  <a:gd name="T44" fmla="*/ 433397132 w 257"/>
                  <a:gd name="T45" fmla="*/ 825905745 h 237"/>
                  <a:gd name="T46" fmla="*/ 375772296 w 257"/>
                  <a:gd name="T47" fmla="*/ 766843733 h 237"/>
                  <a:gd name="T48" fmla="*/ 324970868 w 257"/>
                  <a:gd name="T49" fmla="*/ 702040845 h 237"/>
                  <a:gd name="T50" fmla="*/ 278190360 w 257"/>
                  <a:gd name="T51" fmla="*/ 639477504 h 237"/>
                  <a:gd name="T52" fmla="*/ 236636342 w 257"/>
                  <a:gd name="T53" fmla="*/ 566510762 h 237"/>
                  <a:gd name="T54" fmla="*/ 201984727 w 257"/>
                  <a:gd name="T55" fmla="*/ 485892780 h 237"/>
                  <a:gd name="T56" fmla="*/ 166784941 w 257"/>
                  <a:gd name="T57" fmla="*/ 398413573 h 237"/>
                  <a:gd name="T58" fmla="*/ 126924693 w 257"/>
                  <a:gd name="T59" fmla="*/ 313340264 h 237"/>
                  <a:gd name="T60" fmla="*/ 88566777 w 257"/>
                  <a:gd name="T61" fmla="*/ 212525399 h 237"/>
                  <a:gd name="T62" fmla="*/ 46777955 w 257"/>
                  <a:gd name="T63" fmla="*/ 10924126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6"/>
              <p:cNvSpPr>
                <a:spLocks/>
              </p:cNvSpPr>
              <p:nvPr userDrawn="1"/>
            </p:nvSpPr>
            <p:spPr bwMode="ltGray">
              <a:xfrm rot="12185230" flipV="1">
                <a:off x="3639" y="2167"/>
                <a:ext cx="277" cy="249"/>
              </a:xfrm>
              <a:custGeom>
                <a:avLst/>
                <a:gdLst>
                  <a:gd name="T0" fmla="*/ 329943113 w 124"/>
                  <a:gd name="T1" fmla="*/ 0 h 110"/>
                  <a:gd name="T2" fmla="*/ 531706580 w 124"/>
                  <a:gd name="T3" fmla="*/ 594134773 h 110"/>
                  <a:gd name="T4" fmla="*/ 514524096 w 124"/>
                  <a:gd name="T5" fmla="*/ 589299019 h 110"/>
                  <a:gd name="T6" fmla="*/ 458709022 w 124"/>
                  <a:gd name="T7" fmla="*/ 579839357 h 110"/>
                  <a:gd name="T8" fmla="*/ 382139847 w 124"/>
                  <a:gd name="T9" fmla="*/ 557394909 h 110"/>
                  <a:gd name="T10" fmla="*/ 292284105 w 124"/>
                  <a:gd name="T11" fmla="*/ 545623738 h 110"/>
                  <a:gd name="T12" fmla="*/ 194166302 w 124"/>
                  <a:gd name="T13" fmla="*/ 535635377 h 110"/>
                  <a:gd name="T14" fmla="*/ 107275007 w 124"/>
                  <a:gd name="T15" fmla="*/ 541282826 h 110"/>
                  <a:gd name="T16" fmla="*/ 38909683 w 124"/>
                  <a:gd name="T17" fmla="*/ 562678674 h 110"/>
                  <a:gd name="T18" fmla="*/ 0 w 124"/>
                  <a:gd name="T19" fmla="*/ 606915183 h 110"/>
                  <a:gd name="T20" fmla="*/ 17418053 w 124"/>
                  <a:gd name="T21" fmla="*/ 541282826 h 110"/>
                  <a:gd name="T22" fmla="*/ 34280573 w 124"/>
                  <a:gd name="T23" fmla="*/ 489603942 h 110"/>
                  <a:gd name="T24" fmla="*/ 68885008 w 124"/>
                  <a:gd name="T25" fmla="*/ 452861285 h 110"/>
                  <a:gd name="T26" fmla="*/ 107275007 w 124"/>
                  <a:gd name="T27" fmla="*/ 418653359 h 110"/>
                  <a:gd name="T28" fmla="*/ 153880219 w 124"/>
                  <a:gd name="T29" fmla="*/ 396770490 h 110"/>
                  <a:gd name="T30" fmla="*/ 201901650 w 124"/>
                  <a:gd name="T31" fmla="*/ 391580863 h 110"/>
                  <a:gd name="T32" fmla="*/ 253365810 w 124"/>
                  <a:gd name="T33" fmla="*/ 391580863 h 110"/>
                  <a:gd name="T34" fmla="*/ 309142289 w 124"/>
                  <a:gd name="T35" fmla="*/ 408730474 h 110"/>
                  <a:gd name="T36" fmla="*/ 312632958 w 124"/>
                  <a:gd name="T37" fmla="*/ 391580863 h 110"/>
                  <a:gd name="T38" fmla="*/ 298829523 w 124"/>
                  <a:gd name="T39" fmla="*/ 308839037 h 110"/>
                  <a:gd name="T40" fmla="*/ 287652010 w 124"/>
                  <a:gd name="T41" fmla="*/ 209526107 h 110"/>
                  <a:gd name="T42" fmla="*/ 278340716 w 124"/>
                  <a:gd name="T43" fmla="*/ 165812548 h 110"/>
                  <a:gd name="T44" fmla="*/ 270784136 w 124"/>
                  <a:gd name="T45" fmla="*/ 165812548 h 110"/>
                  <a:gd name="T46" fmla="*/ 261163575 w 124"/>
                  <a:gd name="T47" fmla="*/ 160168480 h 110"/>
                  <a:gd name="T48" fmla="*/ 253365810 w 124"/>
                  <a:gd name="T49" fmla="*/ 144024792 h 110"/>
                  <a:gd name="T50" fmla="*/ 243751071 w 124"/>
                  <a:gd name="T51" fmla="*/ 126776636 h 110"/>
                  <a:gd name="T52" fmla="*/ 243751071 w 124"/>
                  <a:gd name="T53" fmla="*/ 104533605 h 110"/>
                  <a:gd name="T54" fmla="*/ 253365810 w 124"/>
                  <a:gd name="T55" fmla="*/ 77432992 h 110"/>
                  <a:gd name="T56" fmla="*/ 281785347 w 124"/>
                  <a:gd name="T57" fmla="*/ 44332191 h 110"/>
                  <a:gd name="T58" fmla="*/ 329943113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7"/>
              <p:cNvSpPr>
                <a:spLocks/>
              </p:cNvSpPr>
              <p:nvPr userDrawn="1"/>
            </p:nvSpPr>
            <p:spPr bwMode="ltGray">
              <a:xfrm rot="12185230" flipV="1">
                <a:off x="3979" y="977"/>
                <a:ext cx="245" cy="347"/>
              </a:xfrm>
              <a:custGeom>
                <a:avLst/>
                <a:gdLst>
                  <a:gd name="T0" fmla="*/ 0 w 109"/>
                  <a:gd name="T1" fmla="*/ 0 h 156"/>
                  <a:gd name="T2" fmla="*/ 23777205 w 109"/>
                  <a:gd name="T3" fmla="*/ 3199126 h 156"/>
                  <a:gd name="T4" fmla="*/ 85710622 w 109"/>
                  <a:gd name="T5" fmla="*/ 19028268 h 156"/>
                  <a:gd name="T6" fmla="*/ 178300780 w 109"/>
                  <a:gd name="T7" fmla="*/ 47772162 h 156"/>
                  <a:gd name="T8" fmla="*/ 278356660 w 109"/>
                  <a:gd name="T9" fmla="*/ 94147548 h 156"/>
                  <a:gd name="T10" fmla="*/ 374861421 w 109"/>
                  <a:gd name="T11" fmla="*/ 174203051 h 156"/>
                  <a:gd name="T12" fmla="*/ 463413023 w 109"/>
                  <a:gd name="T13" fmla="*/ 280477409 h 156"/>
                  <a:gd name="T14" fmla="*/ 517005087 w 109"/>
                  <a:gd name="T15" fmla="*/ 426746659 h 156"/>
                  <a:gd name="T16" fmla="*/ 525507295 w 109"/>
                  <a:gd name="T17" fmla="*/ 616636348 h 156"/>
                  <a:gd name="T18" fmla="*/ 505500757 w 109"/>
                  <a:gd name="T19" fmla="*/ 616636348 h 156"/>
                  <a:gd name="T20" fmla="*/ 477941037 w 109"/>
                  <a:gd name="T21" fmla="*/ 616636348 h 156"/>
                  <a:gd name="T22" fmla="*/ 448310598 w 109"/>
                  <a:gd name="T23" fmla="*/ 616636348 h 156"/>
                  <a:gd name="T24" fmla="*/ 420573945 w 109"/>
                  <a:gd name="T25" fmla="*/ 609531093 h 156"/>
                  <a:gd name="T26" fmla="*/ 390160099 w 109"/>
                  <a:gd name="T27" fmla="*/ 604018631 h 156"/>
                  <a:gd name="T28" fmla="*/ 355802423 w 109"/>
                  <a:gd name="T29" fmla="*/ 593703867 h 156"/>
                  <a:gd name="T30" fmla="*/ 317420966 w 109"/>
                  <a:gd name="T31" fmla="*/ 573533267 h 156"/>
                  <a:gd name="T32" fmla="*/ 278356660 w 109"/>
                  <a:gd name="T33" fmla="*/ 548825552 h 156"/>
                  <a:gd name="T34" fmla="*/ 254727377 w 109"/>
                  <a:gd name="T35" fmla="*/ 497827038 h 156"/>
                  <a:gd name="T36" fmla="*/ 254727377 w 109"/>
                  <a:gd name="T37" fmla="*/ 438500248 h 156"/>
                  <a:gd name="T38" fmla="*/ 270009820 w 109"/>
                  <a:gd name="T39" fmla="*/ 380444674 h 156"/>
                  <a:gd name="T40" fmla="*/ 285163012 w 109"/>
                  <a:gd name="T41" fmla="*/ 316484077 h 156"/>
                  <a:gd name="T42" fmla="*/ 270009820 w 109"/>
                  <a:gd name="T43" fmla="*/ 245268938 h 156"/>
                  <a:gd name="T44" fmla="*/ 231716158 w 109"/>
                  <a:gd name="T45" fmla="*/ 171035646 h 156"/>
                  <a:gd name="T46" fmla="*/ 149698333 w 109"/>
                  <a:gd name="T47" fmla="*/ 90064206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8"/>
              <p:cNvSpPr>
                <a:spLocks/>
              </p:cNvSpPr>
              <p:nvPr userDrawn="1"/>
            </p:nvSpPr>
            <p:spPr bwMode="ltGray">
              <a:xfrm rot="12185230" flipV="1">
                <a:off x="3845" y="2207"/>
                <a:ext cx="103" cy="209"/>
              </a:xfrm>
              <a:custGeom>
                <a:avLst/>
                <a:gdLst>
                  <a:gd name="T0" fmla="*/ 138567718 w 46"/>
                  <a:gd name="T1" fmla="*/ 0 h 94"/>
                  <a:gd name="T2" fmla="*/ 90238867 w 46"/>
                  <a:gd name="T3" fmla="*/ 148438143 h 94"/>
                  <a:gd name="T4" fmla="*/ 67936106 w 46"/>
                  <a:gd name="T5" fmla="*/ 243643295 h 94"/>
                  <a:gd name="T6" fmla="*/ 49937385 w 46"/>
                  <a:gd name="T7" fmla="*/ 309981412 h 94"/>
                  <a:gd name="T8" fmla="*/ 0 w 46"/>
                  <a:gd name="T9" fmla="*/ 368848656 h 94"/>
                  <a:gd name="T10" fmla="*/ 53527289 w 46"/>
                  <a:gd name="T11" fmla="*/ 345550386 h 94"/>
                  <a:gd name="T12" fmla="*/ 103778743 w 46"/>
                  <a:gd name="T13" fmla="*/ 313935896 h 94"/>
                  <a:gd name="T14" fmla="*/ 144079542 w 46"/>
                  <a:gd name="T15" fmla="*/ 269710238 h 94"/>
                  <a:gd name="T16" fmla="*/ 180455666 w 46"/>
                  <a:gd name="T17" fmla="*/ 223586706 h 94"/>
                  <a:gd name="T18" fmla="*/ 202056594 w 46"/>
                  <a:gd name="T19" fmla="*/ 172976311 h 94"/>
                  <a:gd name="T20" fmla="*/ 206491104 w 46"/>
                  <a:gd name="T21" fmla="*/ 118035747 h 94"/>
                  <a:gd name="T22" fmla="*/ 187599870 w 46"/>
                  <a:gd name="T23" fmla="*/ 57729004 h 94"/>
                  <a:gd name="T24" fmla="*/ 138567718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9"/>
              <p:cNvSpPr>
                <a:spLocks/>
              </p:cNvSpPr>
              <p:nvPr userDrawn="1"/>
            </p:nvSpPr>
            <p:spPr bwMode="ltGray">
              <a:xfrm rot="12185230" flipV="1">
                <a:off x="3895" y="1325"/>
                <a:ext cx="120" cy="90"/>
              </a:xfrm>
              <a:custGeom>
                <a:avLst/>
                <a:gdLst>
                  <a:gd name="T0" fmla="*/ 0 w 54"/>
                  <a:gd name="T1" fmla="*/ 0 h 40"/>
                  <a:gd name="T2" fmla="*/ 3159793 w 54"/>
                  <a:gd name="T3" fmla="*/ 4782458 h 40"/>
                  <a:gd name="T4" fmla="*/ 22624791 w 54"/>
                  <a:gd name="T5" fmla="*/ 15538829 h 40"/>
                  <a:gd name="T6" fmla="*/ 50277313 w 54"/>
                  <a:gd name="T7" fmla="*/ 39730419 h 40"/>
                  <a:gd name="T8" fmla="*/ 81636553 w 54"/>
                  <a:gd name="T9" fmla="*/ 59054083 h 40"/>
                  <a:gd name="T10" fmla="*/ 111727362 w 54"/>
                  <a:gd name="T11" fmla="*/ 74579252 h 40"/>
                  <a:gd name="T12" fmla="*/ 147027787 w 54"/>
                  <a:gd name="T13" fmla="*/ 83783435 h 40"/>
                  <a:gd name="T14" fmla="*/ 178251896 w 54"/>
                  <a:gd name="T15" fmla="*/ 89393443 h 40"/>
                  <a:gd name="T16" fmla="*/ 209767704 w 54"/>
                  <a:gd name="T17" fmla="*/ 78665321 h 40"/>
                  <a:gd name="T18" fmla="*/ 205752933 w 54"/>
                  <a:gd name="T19" fmla="*/ 122569175 h 40"/>
                  <a:gd name="T20" fmla="*/ 194149156 w 54"/>
                  <a:gd name="T21" fmla="*/ 162266607 h 40"/>
                  <a:gd name="T22" fmla="*/ 171236391 w 54"/>
                  <a:gd name="T23" fmla="*/ 188512729 h 40"/>
                  <a:gd name="T24" fmla="*/ 142968889 w 54"/>
                  <a:gd name="T25" fmla="*/ 197108048 h 40"/>
                  <a:gd name="T26" fmla="*/ 108582036 w 54"/>
                  <a:gd name="T27" fmla="*/ 192529447 h 40"/>
                  <a:gd name="T28" fmla="*/ 73197298 w 54"/>
                  <a:gd name="T29" fmla="*/ 157417891 h 40"/>
                  <a:gd name="T30" fmla="*/ 38550924 w 54"/>
                  <a:gd name="T31" fmla="*/ 98028950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0"/>
              <p:cNvSpPr>
                <a:spLocks/>
              </p:cNvSpPr>
              <p:nvPr userDrawn="1"/>
            </p:nvSpPr>
            <p:spPr bwMode="ltGray">
              <a:xfrm rot="12185230" flipV="1">
                <a:off x="3010" y="2344"/>
                <a:ext cx="330" cy="2059"/>
              </a:xfrm>
              <a:custGeom>
                <a:avLst/>
                <a:gdLst>
                  <a:gd name="T0" fmla="*/ 0 w 149"/>
                  <a:gd name="T1" fmla="*/ 0 h 704"/>
                  <a:gd name="T2" fmla="*/ 21439216 w 149"/>
                  <a:gd name="T3" fmla="*/ 2147483646 h 704"/>
                  <a:gd name="T4" fmla="*/ 57929826 w 149"/>
                  <a:gd name="T5" fmla="*/ 2147483646 h 704"/>
                  <a:gd name="T6" fmla="*/ 101528086 w 149"/>
                  <a:gd name="T7" fmla="*/ 2147483646 h 704"/>
                  <a:gd name="T8" fmla="*/ 149838219 w 149"/>
                  <a:gd name="T9" fmla="*/ 2147483646 h 704"/>
                  <a:gd name="T10" fmla="*/ 210182871 w 149"/>
                  <a:gd name="T11" fmla="*/ 2147483646 h 704"/>
                  <a:gd name="T12" fmla="*/ 266485516 w 149"/>
                  <a:gd name="T13" fmla="*/ 2147483646 h 704"/>
                  <a:gd name="T14" fmla="*/ 320781116 w 149"/>
                  <a:gd name="T15" fmla="*/ 2147483646 h 704"/>
                  <a:gd name="T16" fmla="*/ 363013435 w 149"/>
                  <a:gd name="T17" fmla="*/ 2147483646 h 704"/>
                  <a:gd name="T18" fmla="*/ 407503922 w 149"/>
                  <a:gd name="T19" fmla="*/ 2147483646 h 704"/>
                  <a:gd name="T20" fmla="*/ 437019775 w 149"/>
                  <a:gd name="T21" fmla="*/ 2147483646 h 704"/>
                  <a:gd name="T22" fmla="*/ 452178777 w 149"/>
                  <a:gd name="T23" fmla="*/ 2147483646 h 704"/>
                  <a:gd name="T24" fmla="*/ 458806433 w 149"/>
                  <a:gd name="T25" fmla="*/ 2147483646 h 704"/>
                  <a:gd name="T26" fmla="*/ 437019775 w 149"/>
                  <a:gd name="T27" fmla="*/ 2147483646 h 704"/>
                  <a:gd name="T28" fmla="*/ 396485913 w 149"/>
                  <a:gd name="T29" fmla="*/ 2147483646 h 704"/>
                  <a:gd name="T30" fmla="*/ 335459022 w 149"/>
                  <a:gd name="T31" fmla="*/ 2147483646 h 704"/>
                  <a:gd name="T32" fmla="*/ 243321728 w 149"/>
                  <a:gd name="T33" fmla="*/ 2147483646 h 704"/>
                  <a:gd name="T34" fmla="*/ 141018289 w 149"/>
                  <a:gd name="T35" fmla="*/ 2147483646 h 704"/>
                  <a:gd name="T36" fmla="*/ 76998426 w 149"/>
                  <a:gd name="T37" fmla="*/ 2147483646 h 704"/>
                  <a:gd name="T38" fmla="*/ 36495956 w 149"/>
                  <a:gd name="T39" fmla="*/ 2147483646 h 704"/>
                  <a:gd name="T40" fmla="*/ 21439216 w 149"/>
                  <a:gd name="T41" fmla="*/ 2147483646 h 704"/>
                  <a:gd name="T42" fmla="*/ 21439216 w 149"/>
                  <a:gd name="T43" fmla="*/ 2147483646 h 704"/>
                  <a:gd name="T44" fmla="*/ 29791428 w 149"/>
                  <a:gd name="T45" fmla="*/ 2147483646 h 704"/>
                  <a:gd name="T46" fmla="*/ 44617092 w 149"/>
                  <a:gd name="T47" fmla="*/ 2147483646 h 704"/>
                  <a:gd name="T48" fmla="*/ 51302529 w 149"/>
                  <a:gd name="T49" fmla="*/ 2147483646 h 704"/>
                  <a:gd name="T50" fmla="*/ 149838219 w 149"/>
                  <a:gd name="T51" fmla="*/ 2147483646 h 704"/>
                  <a:gd name="T52" fmla="*/ 141018289 w 149"/>
                  <a:gd name="T53" fmla="*/ 2147483646 h 704"/>
                  <a:gd name="T54" fmla="*/ 131328749 w 149"/>
                  <a:gd name="T55" fmla="*/ 2147483646 h 704"/>
                  <a:gd name="T56" fmla="*/ 120322248 w 149"/>
                  <a:gd name="T57" fmla="*/ 2147483646 h 704"/>
                  <a:gd name="T58" fmla="*/ 128300957 w 149"/>
                  <a:gd name="T59" fmla="*/ 2147483646 h 704"/>
                  <a:gd name="T60" fmla="*/ 149838219 w 149"/>
                  <a:gd name="T61" fmla="*/ 2147483646 h 704"/>
                  <a:gd name="T62" fmla="*/ 210182871 w 149"/>
                  <a:gd name="T63" fmla="*/ 2147483646 h 704"/>
                  <a:gd name="T64" fmla="*/ 312322385 w 149"/>
                  <a:gd name="T65" fmla="*/ 2147483646 h 704"/>
                  <a:gd name="T66" fmla="*/ 469881565 w 149"/>
                  <a:gd name="T67" fmla="*/ 2147483646 h 704"/>
                  <a:gd name="T68" fmla="*/ 521183028 w 149"/>
                  <a:gd name="T69" fmla="*/ 2147483646 h 704"/>
                  <a:gd name="T70" fmla="*/ 542663543 w 149"/>
                  <a:gd name="T71" fmla="*/ 2147483646 h 704"/>
                  <a:gd name="T72" fmla="*/ 524832168 w 149"/>
                  <a:gd name="T73" fmla="*/ 2147483646 h 704"/>
                  <a:gd name="T74" fmla="*/ 476512118 w 149"/>
                  <a:gd name="T75" fmla="*/ 2147483646 h 704"/>
                  <a:gd name="T76" fmla="*/ 396485913 w 149"/>
                  <a:gd name="T77" fmla="*/ 2147483646 h 704"/>
                  <a:gd name="T78" fmla="*/ 293880838 w 149"/>
                  <a:gd name="T79" fmla="*/ 2147483646 h 704"/>
                  <a:gd name="T80" fmla="*/ 159464529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11"/>
            <p:cNvSpPr>
              <a:spLocks/>
            </p:cNvSpPr>
            <p:nvPr userDrawn="1"/>
          </p:nvSpPr>
          <p:spPr bwMode="ltGray">
            <a:xfrm rot="373331" flipH="1">
              <a:off x="22" y="1957"/>
              <a:ext cx="323" cy="649"/>
            </a:xfrm>
            <a:custGeom>
              <a:avLst/>
              <a:gdLst>
                <a:gd name="T0" fmla="*/ 2147483646 w 128"/>
                <a:gd name="T1" fmla="*/ 0 h 217"/>
                <a:gd name="T2" fmla="*/ 2147483646 w 128"/>
                <a:gd name="T3" fmla="*/ 2147483646 h 217"/>
                <a:gd name="T4" fmla="*/ 2147483646 w 128"/>
                <a:gd name="T5" fmla="*/ 2147483646 h 217"/>
                <a:gd name="T6" fmla="*/ 2147483646 w 128"/>
                <a:gd name="T7" fmla="*/ 2147483646 h 217"/>
                <a:gd name="T8" fmla="*/ 2147483646 w 128"/>
                <a:gd name="T9" fmla="*/ 2147483646 h 217"/>
                <a:gd name="T10" fmla="*/ 2147483646 w 128"/>
                <a:gd name="T11" fmla="*/ 2147483646 h 217"/>
                <a:gd name="T12" fmla="*/ 2147483646 w 128"/>
                <a:gd name="T13" fmla="*/ 2147483646 h 217"/>
                <a:gd name="T14" fmla="*/ 2147483646 w 128"/>
                <a:gd name="T15" fmla="*/ 2147483646 h 217"/>
                <a:gd name="T16" fmla="*/ 2147483646 w 128"/>
                <a:gd name="T17" fmla="*/ 2147483646 h 217"/>
                <a:gd name="T18" fmla="*/ 2136227893 w 128"/>
                <a:gd name="T19" fmla="*/ 2147483646 h 217"/>
                <a:gd name="T20" fmla="*/ 1651877208 w 128"/>
                <a:gd name="T21" fmla="*/ 2147483646 h 217"/>
                <a:gd name="T22" fmla="*/ 1137740916 w 128"/>
                <a:gd name="T23" fmla="*/ 2147483646 h 217"/>
                <a:gd name="T24" fmla="*/ 689061812 w 128"/>
                <a:gd name="T25" fmla="*/ 2147483646 h 217"/>
                <a:gd name="T26" fmla="*/ 340466230 w 128"/>
                <a:gd name="T27" fmla="*/ 2147483646 h 217"/>
                <a:gd name="T28" fmla="*/ 88665463 w 128"/>
                <a:gd name="T29" fmla="*/ 2147483646 h 217"/>
                <a:gd name="T30" fmla="*/ 0 w 128"/>
                <a:gd name="T31" fmla="*/ 2147483646 h 217"/>
                <a:gd name="T32" fmla="*/ 53467384 w 128"/>
                <a:gd name="T33" fmla="*/ 2147483646 h 217"/>
                <a:gd name="T34" fmla="*/ 564598332 w 128"/>
                <a:gd name="T35" fmla="*/ 2147483646 h 217"/>
                <a:gd name="T36" fmla="*/ 1254486790 w 128"/>
                <a:gd name="T37" fmla="*/ 2147483646 h 217"/>
                <a:gd name="T38" fmla="*/ 1997736132 w 128"/>
                <a:gd name="T39" fmla="*/ 2147483646 h 217"/>
                <a:gd name="T40" fmla="*/ 2147483646 w 128"/>
                <a:gd name="T41" fmla="*/ 2147483646 h 217"/>
                <a:gd name="T42" fmla="*/ 2147483646 w 128"/>
                <a:gd name="T43" fmla="*/ 2147483646 h 217"/>
                <a:gd name="T44" fmla="*/ 2147483646 w 128"/>
                <a:gd name="T45" fmla="*/ 2147483646 h 217"/>
                <a:gd name="T46" fmla="*/ 2147483646 w 128"/>
                <a:gd name="T47" fmla="*/ 2147483646 h 217"/>
                <a:gd name="T48" fmla="*/ 2147483646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12"/>
            <p:cNvSpPr>
              <a:spLocks/>
            </p:cNvSpPr>
            <p:nvPr userDrawn="1"/>
          </p:nvSpPr>
          <p:spPr bwMode="ltGray">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3"/>
            <p:cNvSpPr>
              <a:spLocks/>
            </p:cNvSpPr>
            <p:nvPr userDrawn="1"/>
          </p:nvSpPr>
          <p:spPr bwMode="ltGray">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4"/>
            <p:cNvSpPr>
              <a:spLocks/>
            </p:cNvSpPr>
            <p:nvPr userDrawn="1"/>
          </p:nvSpPr>
          <p:spPr bwMode="ltGray">
            <a:xfrm rot="373331" flipH="1">
              <a:off x="898" y="2855"/>
              <a:ext cx="354" cy="464"/>
            </a:xfrm>
            <a:custGeom>
              <a:avLst/>
              <a:gdLst>
                <a:gd name="T0" fmla="*/ 2147483646 w 117"/>
                <a:gd name="T1" fmla="*/ 0 h 132"/>
                <a:gd name="T2" fmla="*/ 0 w 117"/>
                <a:gd name="T3" fmla="*/ 2147483646 h 132"/>
                <a:gd name="T4" fmla="*/ 2147483646 w 117"/>
                <a:gd name="T5" fmla="*/ 2147483646 h 132"/>
                <a:gd name="T6" fmla="*/ 2147483646 w 117"/>
                <a:gd name="T7" fmla="*/ 2147483646 h 132"/>
                <a:gd name="T8" fmla="*/ 2147483646 w 117"/>
                <a:gd name="T9" fmla="*/ 2147483646 h 132"/>
                <a:gd name="T10" fmla="*/ 2147483646 w 117"/>
                <a:gd name="T11" fmla="*/ 2147483646 h 132"/>
                <a:gd name="T12" fmla="*/ 2147483646 w 117"/>
                <a:gd name="T13" fmla="*/ 2147483646 h 132"/>
                <a:gd name="T14" fmla="*/ 2147483646 w 117"/>
                <a:gd name="T15" fmla="*/ 2147483646 h 132"/>
                <a:gd name="T16" fmla="*/ 2147483646 w 117"/>
                <a:gd name="T17" fmla="*/ 2147483646 h 132"/>
                <a:gd name="T18" fmla="*/ 2147483646 w 117"/>
                <a:gd name="T19" fmla="*/ 2147483646 h 132"/>
                <a:gd name="T20" fmla="*/ 2147483646 w 117"/>
                <a:gd name="T21" fmla="*/ 2147483646 h 132"/>
                <a:gd name="T22" fmla="*/ 2147483646 w 117"/>
                <a:gd name="T23" fmla="*/ 2147483646 h 132"/>
                <a:gd name="T24" fmla="*/ 2147483646 w 117"/>
                <a:gd name="T25" fmla="*/ 2147483646 h 132"/>
                <a:gd name="T26" fmla="*/ 2147483646 w 117"/>
                <a:gd name="T27" fmla="*/ 2147483646 h 132"/>
                <a:gd name="T28" fmla="*/ 2147483646 w 117"/>
                <a:gd name="T29" fmla="*/ 2147483646 h 132"/>
                <a:gd name="T30" fmla="*/ 2147483646 w 117"/>
                <a:gd name="T31" fmla="*/ 2147483646 h 132"/>
                <a:gd name="T32" fmla="*/ 2147483646 w 117"/>
                <a:gd name="T33" fmla="*/ 2147483646 h 132"/>
                <a:gd name="T34" fmla="*/ 2147483646 w 117"/>
                <a:gd name="T35" fmla="*/ 2147483646 h 132"/>
                <a:gd name="T36" fmla="*/ 2147483646 w 117"/>
                <a:gd name="T37" fmla="*/ 2147483646 h 132"/>
                <a:gd name="T38" fmla="*/ 2147483646 w 117"/>
                <a:gd name="T39" fmla="*/ 2147483646 h 132"/>
                <a:gd name="T40" fmla="*/ 2147483646 w 117"/>
                <a:gd name="T41" fmla="*/ 2147483646 h 132"/>
                <a:gd name="T42" fmla="*/ 2147483646 w 117"/>
                <a:gd name="T43" fmla="*/ 2147483646 h 132"/>
                <a:gd name="T44" fmla="*/ 2147483646 w 117"/>
                <a:gd name="T45" fmla="*/ 2147483646 h 132"/>
                <a:gd name="T46" fmla="*/ 2147483646 w 117"/>
                <a:gd name="T47" fmla="*/ 2147483646 h 132"/>
                <a:gd name="T48" fmla="*/ 2147483646 w 117"/>
                <a:gd name="T49" fmla="*/ 2147483646 h 132"/>
                <a:gd name="T50" fmla="*/ 2147483646 w 117"/>
                <a:gd name="T51" fmla="*/ 2147483646 h 132"/>
                <a:gd name="T52" fmla="*/ 2147483646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5"/>
            <p:cNvSpPr>
              <a:spLocks/>
            </p:cNvSpPr>
            <p:nvPr userDrawn="1"/>
          </p:nvSpPr>
          <p:spPr bwMode="ltGray">
            <a:xfrm rot="373331" flipH="1">
              <a:off x="799" y="2979"/>
              <a:ext cx="87" cy="274"/>
            </a:xfrm>
            <a:custGeom>
              <a:avLst/>
              <a:gdLst>
                <a:gd name="T0" fmla="*/ 2147483646 w 29"/>
                <a:gd name="T1" fmla="*/ 0 h 77"/>
                <a:gd name="T2" fmla="*/ 2147483646 w 29"/>
                <a:gd name="T3" fmla="*/ 0 h 77"/>
                <a:gd name="T4" fmla="*/ 2147483646 w 29"/>
                <a:gd name="T5" fmla="*/ 2147483646 h 77"/>
                <a:gd name="T6" fmla="*/ 2147483646 w 29"/>
                <a:gd name="T7" fmla="*/ 2147483646 h 77"/>
                <a:gd name="T8" fmla="*/ 2147483646 w 29"/>
                <a:gd name="T9" fmla="*/ 2147483646 h 77"/>
                <a:gd name="T10" fmla="*/ 1162261467 w 29"/>
                <a:gd name="T11" fmla="*/ 2147483646 h 77"/>
                <a:gd name="T12" fmla="*/ 0 w 29"/>
                <a:gd name="T13" fmla="*/ 2147483646 h 77"/>
                <a:gd name="T14" fmla="*/ 2147483646 w 29"/>
                <a:gd name="T15" fmla="*/ 2147483646 h 77"/>
                <a:gd name="T16" fmla="*/ 2147483646 w 29"/>
                <a:gd name="T17" fmla="*/ 2147483646 h 77"/>
                <a:gd name="T18" fmla="*/ 2147483646 w 29"/>
                <a:gd name="T19" fmla="*/ 2147483646 h 77"/>
                <a:gd name="T20" fmla="*/ 2147483646 w 29"/>
                <a:gd name="T21" fmla="*/ 2147483646 h 77"/>
                <a:gd name="T22" fmla="*/ 2147483646 w 29"/>
                <a:gd name="T23" fmla="*/ 2147483646 h 77"/>
                <a:gd name="T24" fmla="*/ 2147483646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6"/>
            <p:cNvSpPr>
              <a:spLocks/>
            </p:cNvSpPr>
            <p:nvPr userDrawn="1"/>
          </p:nvSpPr>
          <p:spPr bwMode="ltGray">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2" name="Group 17"/>
            <p:cNvGrpSpPr>
              <a:grpSpLocks/>
            </p:cNvGrpSpPr>
            <p:nvPr userDrawn="1"/>
          </p:nvGrpSpPr>
          <p:grpSpPr bwMode="auto">
            <a:xfrm rot="3220060">
              <a:off x="2631" y="754"/>
              <a:ext cx="569" cy="637"/>
              <a:chOff x="1727" y="866"/>
              <a:chExt cx="129" cy="157"/>
            </a:xfrm>
          </p:grpSpPr>
          <p:sp>
            <p:nvSpPr>
              <p:cNvPr id="36" name="Freeform 18"/>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9"/>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20"/>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21"/>
            <p:cNvGrpSpPr>
              <a:grpSpLocks/>
            </p:cNvGrpSpPr>
            <p:nvPr userDrawn="1"/>
          </p:nvGrpSpPr>
          <p:grpSpPr bwMode="auto">
            <a:xfrm rot="-6691250">
              <a:off x="3637" y="132"/>
              <a:ext cx="356" cy="607"/>
              <a:chOff x="1727" y="866"/>
              <a:chExt cx="129" cy="157"/>
            </a:xfrm>
          </p:grpSpPr>
          <p:sp>
            <p:nvSpPr>
              <p:cNvPr id="33" name="Freeform 22"/>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23"/>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4"/>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4" name="Group 25"/>
            <p:cNvGrpSpPr>
              <a:grpSpLocks/>
            </p:cNvGrpSpPr>
            <p:nvPr userDrawn="1"/>
          </p:nvGrpSpPr>
          <p:grpSpPr bwMode="auto">
            <a:xfrm rot="8524840">
              <a:off x="668" y="3321"/>
              <a:ext cx="501" cy="502"/>
              <a:chOff x="1727" y="866"/>
              <a:chExt cx="129" cy="157"/>
            </a:xfrm>
          </p:grpSpPr>
          <p:sp>
            <p:nvSpPr>
              <p:cNvPr id="30" name="Freeform 26"/>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7"/>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28"/>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29"/>
            <p:cNvGrpSpPr>
              <a:grpSpLocks/>
            </p:cNvGrpSpPr>
            <p:nvPr userDrawn="1"/>
          </p:nvGrpSpPr>
          <p:grpSpPr bwMode="auto">
            <a:xfrm rot="4106450" flipH="1">
              <a:off x="393" y="262"/>
              <a:ext cx="709" cy="892"/>
              <a:chOff x="1727" y="866"/>
              <a:chExt cx="129" cy="157"/>
            </a:xfrm>
          </p:grpSpPr>
          <p:sp>
            <p:nvSpPr>
              <p:cNvPr id="27" name="Freeform 30"/>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1"/>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2"/>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33"/>
            <p:cNvGrpSpPr>
              <a:grpSpLocks/>
            </p:cNvGrpSpPr>
            <p:nvPr userDrawn="1"/>
          </p:nvGrpSpPr>
          <p:grpSpPr bwMode="auto">
            <a:xfrm rot="10015322" flipH="1">
              <a:off x="4625" y="2382"/>
              <a:ext cx="709" cy="892"/>
              <a:chOff x="1727" y="866"/>
              <a:chExt cx="129" cy="157"/>
            </a:xfrm>
          </p:grpSpPr>
          <p:sp>
            <p:nvSpPr>
              <p:cNvPr id="24" name="Freeform 34"/>
              <p:cNvSpPr>
                <a:spLocks/>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5"/>
              <p:cNvSpPr>
                <a:spLocks/>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36"/>
              <p:cNvSpPr>
                <a:spLocks/>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7" name="Freeform 37"/>
            <p:cNvSpPr>
              <a:spLocks/>
            </p:cNvSpPr>
            <p:nvPr userDrawn="1"/>
          </p:nvSpPr>
          <p:spPr bwMode="ltGray">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38"/>
            <p:cNvSpPr>
              <a:spLocks/>
            </p:cNvSpPr>
            <p:nvPr userDrawn="1"/>
          </p:nvSpPr>
          <p:spPr bwMode="ltGray">
            <a:xfrm rot="9832527" flipV="1">
              <a:off x="2158" y="102"/>
              <a:ext cx="681" cy="593"/>
            </a:xfrm>
            <a:custGeom>
              <a:avLst/>
              <a:gdLst>
                <a:gd name="T0" fmla="*/ 0 w 257"/>
                <a:gd name="T1" fmla="*/ 0 h 237"/>
                <a:gd name="T2" fmla="*/ 0 w 257"/>
                <a:gd name="T3" fmla="*/ 931832906 h 237"/>
                <a:gd name="T4" fmla="*/ 329894069 w 257"/>
                <a:gd name="T5" fmla="*/ 1847757609 h 237"/>
                <a:gd name="T6" fmla="*/ 655362873 w 257"/>
                <a:gd name="T7" fmla="*/ 2147483646 h 237"/>
                <a:gd name="T8" fmla="*/ 1206574519 w 257"/>
                <a:gd name="T9" fmla="*/ 2147483646 h 237"/>
                <a:gd name="T10" fmla="*/ 1990651763 w 257"/>
                <a:gd name="T11" fmla="*/ 2147483646 h 237"/>
                <a:gd name="T12" fmla="*/ 2147483646 w 257"/>
                <a:gd name="T13" fmla="*/ 2147483646 h 237"/>
                <a:gd name="T14" fmla="*/ 2147483646 w 257"/>
                <a:gd name="T15" fmla="*/ 2147483646 h 237"/>
                <a:gd name="T16" fmla="*/ 2147483646 w 257"/>
                <a:gd name="T17" fmla="*/ 2147483646 h 237"/>
                <a:gd name="T18" fmla="*/ 2147483646 w 257"/>
                <a:gd name="T19" fmla="*/ 2147483646 h 237"/>
                <a:gd name="T20" fmla="*/ 2147483646 w 257"/>
                <a:gd name="T21" fmla="*/ 2147483646 h 237"/>
                <a:gd name="T22" fmla="*/ 2147483646 w 257"/>
                <a:gd name="T23" fmla="*/ 2147483646 h 237"/>
                <a:gd name="T24" fmla="*/ 2147483646 w 257"/>
                <a:gd name="T25" fmla="*/ 2147483646 h 237"/>
                <a:gd name="T26" fmla="*/ 2147483646 w 257"/>
                <a:gd name="T27" fmla="*/ 2147483646 h 237"/>
                <a:gd name="T28" fmla="*/ 2147483646 w 257"/>
                <a:gd name="T29" fmla="*/ 2147483646 h 237"/>
                <a:gd name="T30" fmla="*/ 2147483646 w 257"/>
                <a:gd name="T31" fmla="*/ 2147483646 h 237"/>
                <a:gd name="T32" fmla="*/ 2147483646 w 257"/>
                <a:gd name="T33" fmla="*/ 2147483646 h 237"/>
                <a:gd name="T34" fmla="*/ 2147483646 w 257"/>
                <a:gd name="T35" fmla="*/ 2147483646 h 237"/>
                <a:gd name="T36" fmla="*/ 2147483646 w 257"/>
                <a:gd name="T37" fmla="*/ 2147483646 h 237"/>
                <a:gd name="T38" fmla="*/ 2147483646 w 257"/>
                <a:gd name="T39" fmla="*/ 2147483646 h 237"/>
                <a:gd name="T40" fmla="*/ 2147483646 w 257"/>
                <a:gd name="T41" fmla="*/ 2147483646 h 237"/>
                <a:gd name="T42" fmla="*/ 2147483646 w 257"/>
                <a:gd name="T43" fmla="*/ 2147483646 h 237"/>
                <a:gd name="T44" fmla="*/ 2147483646 w 257"/>
                <a:gd name="T45" fmla="*/ 2147483646 h 237"/>
                <a:gd name="T46" fmla="*/ 2147483646 w 257"/>
                <a:gd name="T47" fmla="*/ 2147483646 h 237"/>
                <a:gd name="T48" fmla="*/ 2147483646 w 257"/>
                <a:gd name="T49" fmla="*/ 2147483646 h 237"/>
                <a:gd name="T50" fmla="*/ 2147483646 w 257"/>
                <a:gd name="T51" fmla="*/ 2147483646 h 237"/>
                <a:gd name="T52" fmla="*/ 2147483646 w 257"/>
                <a:gd name="T53" fmla="*/ 2147483646 h 237"/>
                <a:gd name="T54" fmla="*/ 2147483646 w 257"/>
                <a:gd name="T55" fmla="*/ 2147483646 h 237"/>
                <a:gd name="T56" fmla="*/ 2147483646 w 257"/>
                <a:gd name="T57" fmla="*/ 2147483646 h 237"/>
                <a:gd name="T58" fmla="*/ 2147483646 w 257"/>
                <a:gd name="T59" fmla="*/ 2147483646 h 237"/>
                <a:gd name="T60" fmla="*/ 2147483646 w 257"/>
                <a:gd name="T61" fmla="*/ 1741861921 h 237"/>
                <a:gd name="T62" fmla="*/ 1328546638 w 257"/>
                <a:gd name="T63" fmla="*/ 884620911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39"/>
            <p:cNvSpPr>
              <a:spLocks/>
            </p:cNvSpPr>
            <p:nvPr userDrawn="1"/>
          </p:nvSpPr>
          <p:spPr bwMode="ltGray">
            <a:xfrm rot="9832527" flipV="1">
              <a:off x="1997" y="858"/>
              <a:ext cx="330" cy="278"/>
            </a:xfrm>
            <a:custGeom>
              <a:avLst/>
              <a:gdLst>
                <a:gd name="T0" fmla="*/ 2147483646 w 124"/>
                <a:gd name="T1" fmla="*/ 0 h 110"/>
                <a:gd name="T2" fmla="*/ 2147483646 w 124"/>
                <a:gd name="T3" fmla="*/ 2147483646 h 110"/>
                <a:gd name="T4" fmla="*/ 2147483646 w 124"/>
                <a:gd name="T5" fmla="*/ 2147483646 h 110"/>
                <a:gd name="T6" fmla="*/ 2147483646 w 124"/>
                <a:gd name="T7" fmla="*/ 2147483646 h 110"/>
                <a:gd name="T8" fmla="*/ 2147483646 w 124"/>
                <a:gd name="T9" fmla="*/ 2147483646 h 110"/>
                <a:gd name="T10" fmla="*/ 2147483646 w 124"/>
                <a:gd name="T11" fmla="*/ 2147483646 h 110"/>
                <a:gd name="T12" fmla="*/ 2147483646 w 124"/>
                <a:gd name="T13" fmla="*/ 2147483646 h 110"/>
                <a:gd name="T14" fmla="*/ 2147483646 w 124"/>
                <a:gd name="T15" fmla="*/ 2147483646 h 110"/>
                <a:gd name="T16" fmla="*/ 1075473758 w 124"/>
                <a:gd name="T17" fmla="*/ 2147483646 h 110"/>
                <a:gd name="T18" fmla="*/ 0 w 124"/>
                <a:gd name="T19" fmla="*/ 2147483646 h 110"/>
                <a:gd name="T20" fmla="*/ 488053920 w 124"/>
                <a:gd name="T21" fmla="*/ 2147483646 h 110"/>
                <a:gd name="T22" fmla="*/ 944810513 w 124"/>
                <a:gd name="T23" fmla="*/ 2147483646 h 110"/>
                <a:gd name="T24" fmla="*/ 1917338083 w 124"/>
                <a:gd name="T25" fmla="*/ 2147483646 h 110"/>
                <a:gd name="T26" fmla="*/ 2147483646 w 124"/>
                <a:gd name="T27" fmla="*/ 2147483646 h 110"/>
                <a:gd name="T28" fmla="*/ 2147483646 w 124"/>
                <a:gd name="T29" fmla="*/ 2147483646 h 110"/>
                <a:gd name="T30" fmla="*/ 2147483646 w 124"/>
                <a:gd name="T31" fmla="*/ 2147483646 h 110"/>
                <a:gd name="T32" fmla="*/ 2147483646 w 124"/>
                <a:gd name="T33" fmla="*/ 2147483646 h 110"/>
                <a:gd name="T34" fmla="*/ 2147483646 w 124"/>
                <a:gd name="T35" fmla="*/ 2147483646 h 110"/>
                <a:gd name="T36" fmla="*/ 2147483646 w 124"/>
                <a:gd name="T37" fmla="*/ 2147483646 h 110"/>
                <a:gd name="T38" fmla="*/ 2147483646 w 124"/>
                <a:gd name="T39" fmla="*/ 2147483646 h 110"/>
                <a:gd name="T40" fmla="*/ 2147483646 w 124"/>
                <a:gd name="T41" fmla="*/ 1700720148 h 110"/>
                <a:gd name="T42" fmla="*/ 2147483646 w 124"/>
                <a:gd name="T43" fmla="*/ 1343340894 h 110"/>
                <a:gd name="T44" fmla="*/ 2147483646 w 124"/>
                <a:gd name="T45" fmla="*/ 1343340894 h 110"/>
                <a:gd name="T46" fmla="*/ 2147483646 w 124"/>
                <a:gd name="T47" fmla="*/ 1287926154 h 110"/>
                <a:gd name="T48" fmla="*/ 2147483646 w 124"/>
                <a:gd name="T49" fmla="*/ 1169532085 h 110"/>
                <a:gd name="T50" fmla="*/ 2147483646 w 124"/>
                <a:gd name="T51" fmla="*/ 1030347950 h 110"/>
                <a:gd name="T52" fmla="*/ 2147483646 w 124"/>
                <a:gd name="T53" fmla="*/ 847294933 h 110"/>
                <a:gd name="T54" fmla="*/ 2147483646 w 124"/>
                <a:gd name="T55" fmla="*/ 614971303 h 110"/>
                <a:gd name="T56" fmla="*/ 2147483646 w 124"/>
                <a:gd name="T57" fmla="*/ 357266764 h 110"/>
                <a:gd name="T58" fmla="*/ 2147483646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0"/>
            <p:cNvSpPr>
              <a:spLocks/>
            </p:cNvSpPr>
            <p:nvPr userDrawn="1"/>
          </p:nvSpPr>
          <p:spPr bwMode="ltGray">
            <a:xfrm rot="9832527" flipV="1">
              <a:off x="2224" y="808"/>
              <a:ext cx="123" cy="233"/>
            </a:xfrm>
            <a:custGeom>
              <a:avLst/>
              <a:gdLst>
                <a:gd name="T0" fmla="*/ 2147483646 w 46"/>
                <a:gd name="T1" fmla="*/ 0 h 94"/>
                <a:gd name="T2" fmla="*/ 2147483646 w 46"/>
                <a:gd name="T3" fmla="*/ 1173954202 h 94"/>
                <a:gd name="T4" fmla="*/ 1954267970 w 46"/>
                <a:gd name="T5" fmla="*/ 1922926801 h 94"/>
                <a:gd name="T6" fmla="*/ 1428048653 w 46"/>
                <a:gd name="T7" fmla="*/ 2147483646 h 94"/>
                <a:gd name="T8" fmla="*/ 0 w 46"/>
                <a:gd name="T9" fmla="*/ 2147483646 h 94"/>
                <a:gd name="T10" fmla="*/ 1570328890 w 46"/>
                <a:gd name="T11" fmla="*/ 2147483646 h 94"/>
                <a:gd name="T12" fmla="*/ 2147483646 w 46"/>
                <a:gd name="T13" fmla="*/ 2147483646 h 94"/>
                <a:gd name="T14" fmla="*/ 2147483646 w 46"/>
                <a:gd name="T15" fmla="*/ 2134134985 h 94"/>
                <a:gd name="T16" fmla="*/ 2147483646 w 46"/>
                <a:gd name="T17" fmla="*/ 1763067808 h 94"/>
                <a:gd name="T18" fmla="*/ 2147483646 w 46"/>
                <a:gd name="T19" fmla="*/ 1358468424 h 94"/>
                <a:gd name="T20" fmla="*/ 2147483646 w 46"/>
                <a:gd name="T21" fmla="*/ 921771930 h 94"/>
                <a:gd name="T22" fmla="*/ 2147483646 w 46"/>
                <a:gd name="T23" fmla="*/ 462693732 h 94"/>
                <a:gd name="T24" fmla="*/ 2147483646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1"/>
            <p:cNvSpPr>
              <a:spLocks/>
            </p:cNvSpPr>
            <p:nvPr userDrawn="1"/>
          </p:nvSpPr>
          <p:spPr bwMode="ltGray">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42"/>
            <p:cNvSpPr>
              <a:spLocks/>
            </p:cNvSpPr>
            <p:nvPr userDrawn="1"/>
          </p:nvSpPr>
          <p:spPr bwMode="ltGray">
            <a:xfrm rot="9832527" flipV="1">
              <a:off x="2173" y="1238"/>
              <a:ext cx="393" cy="2300"/>
            </a:xfrm>
            <a:custGeom>
              <a:avLst/>
              <a:gdLst>
                <a:gd name="T0" fmla="*/ 0 w 149"/>
                <a:gd name="T1" fmla="*/ 0 h 704"/>
                <a:gd name="T2" fmla="*/ 609676995 w 149"/>
                <a:gd name="T3" fmla="*/ 2147483646 h 704"/>
                <a:gd name="T4" fmla="*/ 1608074222 w 149"/>
                <a:gd name="T5" fmla="*/ 2147483646 h 704"/>
                <a:gd name="T6" fmla="*/ 2147483646 w 149"/>
                <a:gd name="T7" fmla="*/ 2147483646 h 704"/>
                <a:gd name="T8" fmla="*/ 2147483646 w 149"/>
                <a:gd name="T9" fmla="*/ 2147483646 h 704"/>
                <a:gd name="T10" fmla="*/ 2147483646 w 149"/>
                <a:gd name="T11" fmla="*/ 2147483646 h 704"/>
                <a:gd name="T12" fmla="*/ 2147483646 w 149"/>
                <a:gd name="T13" fmla="*/ 2147483646 h 704"/>
                <a:gd name="T14" fmla="*/ 2147483646 w 149"/>
                <a:gd name="T15" fmla="*/ 2147483646 h 704"/>
                <a:gd name="T16" fmla="*/ 2147483646 w 149"/>
                <a:gd name="T17" fmla="*/ 2147483646 h 704"/>
                <a:gd name="T18" fmla="*/ 2147483646 w 149"/>
                <a:gd name="T19" fmla="*/ 2147483646 h 704"/>
                <a:gd name="T20" fmla="*/ 2147483646 w 149"/>
                <a:gd name="T21" fmla="*/ 2147483646 h 704"/>
                <a:gd name="T22" fmla="*/ 2147483646 w 149"/>
                <a:gd name="T23" fmla="*/ 2147483646 h 704"/>
                <a:gd name="T24" fmla="*/ 2147483646 w 149"/>
                <a:gd name="T25" fmla="*/ 2147483646 h 704"/>
                <a:gd name="T26" fmla="*/ 2147483646 w 149"/>
                <a:gd name="T27" fmla="*/ 2147483646 h 704"/>
                <a:gd name="T28" fmla="*/ 2147483646 w 149"/>
                <a:gd name="T29" fmla="*/ 2147483646 h 704"/>
                <a:gd name="T30" fmla="*/ 2147483646 w 149"/>
                <a:gd name="T31" fmla="*/ 2147483646 h 704"/>
                <a:gd name="T32" fmla="*/ 2147483646 w 149"/>
                <a:gd name="T33" fmla="*/ 2147483646 h 704"/>
                <a:gd name="T34" fmla="*/ 2147483646 w 149"/>
                <a:gd name="T35" fmla="*/ 2147483646 h 704"/>
                <a:gd name="T36" fmla="*/ 2096881096 w 149"/>
                <a:gd name="T37" fmla="*/ 2147483646 h 704"/>
                <a:gd name="T38" fmla="*/ 998378846 w 149"/>
                <a:gd name="T39" fmla="*/ 2147483646 h 704"/>
                <a:gd name="T40" fmla="*/ 609676995 w 149"/>
                <a:gd name="T41" fmla="*/ 2147483646 h 704"/>
                <a:gd name="T42" fmla="*/ 609676995 w 149"/>
                <a:gd name="T43" fmla="*/ 2147483646 h 704"/>
                <a:gd name="T44" fmla="*/ 795000721 w 149"/>
                <a:gd name="T45" fmla="*/ 2147483646 h 704"/>
                <a:gd name="T46" fmla="*/ 1219345860 w 149"/>
                <a:gd name="T47" fmla="*/ 2147483646 h 704"/>
                <a:gd name="T48" fmla="*/ 1414907893 w 149"/>
                <a:gd name="T49" fmla="*/ 2147483646 h 704"/>
                <a:gd name="T50" fmla="*/ 2147483646 w 149"/>
                <a:gd name="T51" fmla="*/ 2147483646 h 704"/>
                <a:gd name="T52" fmla="*/ 2147483646 w 149"/>
                <a:gd name="T53" fmla="*/ 2147483646 h 704"/>
                <a:gd name="T54" fmla="*/ 2147483646 w 149"/>
                <a:gd name="T55" fmla="*/ 2147483646 h 704"/>
                <a:gd name="T56" fmla="*/ 2147483646 w 149"/>
                <a:gd name="T57" fmla="*/ 2147483646 h 704"/>
                <a:gd name="T58" fmla="*/ 2147483646 w 149"/>
                <a:gd name="T59" fmla="*/ 2147483646 h 704"/>
                <a:gd name="T60" fmla="*/ 2147483646 w 149"/>
                <a:gd name="T61" fmla="*/ 2147483646 h 704"/>
                <a:gd name="T62" fmla="*/ 2147483646 w 149"/>
                <a:gd name="T63" fmla="*/ 2147483646 h 704"/>
                <a:gd name="T64" fmla="*/ 2147483646 w 149"/>
                <a:gd name="T65" fmla="*/ 2147483646 h 704"/>
                <a:gd name="T66" fmla="*/ 2147483646 w 149"/>
                <a:gd name="T67" fmla="*/ 2147483646 h 704"/>
                <a:gd name="T68" fmla="*/ 2147483646 w 149"/>
                <a:gd name="T69" fmla="*/ 2147483646 h 704"/>
                <a:gd name="T70" fmla="*/ 2147483646 w 149"/>
                <a:gd name="T71" fmla="*/ 2147483646 h 704"/>
                <a:gd name="T72" fmla="*/ 2147483646 w 149"/>
                <a:gd name="T73" fmla="*/ 2147483646 h 704"/>
                <a:gd name="T74" fmla="*/ 2147483646 w 149"/>
                <a:gd name="T75" fmla="*/ 2147483646 h 704"/>
                <a:gd name="T76" fmla="*/ 2147483646 w 149"/>
                <a:gd name="T77" fmla="*/ 2147483646 h 704"/>
                <a:gd name="T78" fmla="*/ 2147483646 w 149"/>
                <a:gd name="T79" fmla="*/ 2147483646 h 704"/>
                <a:gd name="T80" fmla="*/ 2147483646 w 149"/>
                <a:gd name="T81" fmla="*/ 2147483646 h 704"/>
                <a:gd name="T82" fmla="*/ 0 w 149"/>
                <a:gd name="T83" fmla="*/ 0 h 7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43"/>
            <p:cNvSpPr>
              <a:spLocks/>
            </p:cNvSpPr>
            <p:nvPr userDrawn="1"/>
          </p:nvSpPr>
          <p:spPr bwMode="ltGray">
            <a:xfrm>
              <a:off x="0" y="1848"/>
              <a:ext cx="36" cy="132"/>
            </a:xfrm>
            <a:custGeom>
              <a:avLst/>
              <a:gdLst>
                <a:gd name="T0" fmla="*/ 0 w 36"/>
                <a:gd name="T1" fmla="*/ 0 h 132"/>
                <a:gd name="T2" fmla="*/ 36 w 36"/>
                <a:gd name="T3" fmla="*/ 12 h 132"/>
                <a:gd name="T4" fmla="*/ 0 w 36"/>
                <a:gd name="T5" fmla="*/ 132 h 132"/>
                <a:gd name="T6" fmla="*/ 0 w 36"/>
                <a:gd name="T7" fmla="*/ 0 h 1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132">
                  <a:moveTo>
                    <a:pt x="0" y="0"/>
                  </a:moveTo>
                  <a:lnTo>
                    <a:pt x="36" y="12"/>
                  </a:lnTo>
                  <a:lnTo>
                    <a:pt x="0" y="132"/>
                  </a:lnTo>
                  <a:lnTo>
                    <a:pt x="0" y="0"/>
                  </a:lnTo>
                  <a:close/>
                </a:path>
              </a:pathLst>
            </a:cu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295" name="Rectangle 47"/>
          <p:cNvSpPr>
            <a:spLocks noGrp="1" noChangeArrowheads="1"/>
          </p:cNvSpPr>
          <p:nvPr>
            <p:ph type="ctrTitle"/>
          </p:nvPr>
        </p:nvSpPr>
        <p:spPr>
          <a:xfrm>
            <a:off x="2455863" y="596900"/>
            <a:ext cx="6192837" cy="3581400"/>
          </a:xfrm>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45791" dir="3378596" algn="ctr" rotWithShape="0">
                    <a:srgbClr val="993366"/>
                  </a:outerShdw>
                </a:effectLst>
              </a14:hiddenEffects>
            </a:ext>
          </a:extLst>
        </p:spPr>
        <p:txBody>
          <a:bodyPr/>
          <a:lstStyle>
            <a:lvl1pPr>
              <a:defRPr sz="5200" b="1"/>
            </a:lvl1pPr>
          </a:lstStyle>
          <a:p>
            <a:pPr lvl="0"/>
            <a:r>
              <a:rPr lang="zh-CN" altLang="en-US" noProof="0" smtClean="0"/>
              <a:t>单击此处编辑母版标题样式</a:t>
            </a:r>
          </a:p>
        </p:txBody>
      </p:sp>
      <p:sp>
        <p:nvSpPr>
          <p:cNvPr id="53296"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pPr lvl="0"/>
            <a:r>
              <a:rPr lang="zh-CN" altLang="en-US" noProof="0" smtClean="0"/>
              <a:t>单击此处编辑母版副标题样式</a:t>
            </a:r>
          </a:p>
        </p:txBody>
      </p:sp>
      <p:sp>
        <p:nvSpPr>
          <p:cNvPr id="46" name="Rectangle 44"/>
          <p:cNvSpPr>
            <a:spLocks noGrp="1" noChangeArrowheads="1"/>
          </p:cNvSpPr>
          <p:nvPr>
            <p:ph type="dt" sz="half" idx="10"/>
          </p:nvPr>
        </p:nvSpPr>
        <p:spPr>
          <a:xfrm>
            <a:off x="457200" y="6248400"/>
            <a:ext cx="2133600" cy="457200"/>
          </a:xfrm>
          <a:prstGeom prst="rect">
            <a:avLst/>
          </a:prstGeom>
        </p:spPr>
        <p:txBody>
          <a:bodyPr/>
          <a:lstStyle>
            <a:lvl1pPr>
              <a:defRPr/>
            </a:lvl1pPr>
          </a:lstStyle>
          <a:p>
            <a:pPr>
              <a:defRPr/>
            </a:pPr>
            <a:endParaRPr lang="en-US" altLang="zh-CN"/>
          </a:p>
        </p:txBody>
      </p:sp>
      <p:sp>
        <p:nvSpPr>
          <p:cNvPr id="47" name="Rectangle 4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8" name="Rectangle 46"/>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ACC2D66-4966-4A46-800F-9A9DEB9C6074}" type="slidenum">
              <a:rPr lang="en-US" altLang="zh-CN"/>
              <a:pPr>
                <a:defRPr/>
              </a:pPr>
              <a:t>‹#›</a:t>
            </a:fld>
            <a:endParaRPr lang="en-US" altLang="zh-CN"/>
          </a:p>
        </p:txBody>
      </p:sp>
    </p:spTree>
    <p:extLst>
      <p:ext uri="{BB962C8B-B14F-4D97-AF65-F5344CB8AC3E}">
        <p14:creationId xmlns:p14="http://schemas.microsoft.com/office/powerpoint/2010/main" val="1959252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3DBDE04-89A7-43A7-836A-9DDF688D86AB}" type="slidenum">
              <a:rPr lang="en-US" altLang="zh-CN"/>
              <a:pPr>
                <a:defRPr/>
              </a:pPr>
              <a:t>‹#›</a:t>
            </a:fld>
            <a:endParaRPr lang="en-US" altLang="zh-CN"/>
          </a:p>
        </p:txBody>
      </p:sp>
    </p:spTree>
    <p:extLst>
      <p:ext uri="{BB962C8B-B14F-4D97-AF65-F5344CB8AC3E}">
        <p14:creationId xmlns:p14="http://schemas.microsoft.com/office/powerpoint/2010/main" val="3302107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56113"/>
          </a:xfrm>
        </p:spPr>
        <p:txBody>
          <a:bodyPr/>
          <a:lstStyle>
            <a:lvl1pPr>
              <a:lnSpc>
                <a:spcPct val="125000"/>
              </a:lnSpc>
              <a:spcBef>
                <a:spcPts val="0"/>
              </a:spcBef>
              <a:defRPr sz="2800"/>
            </a:lvl1pPr>
            <a:lvl2pPr>
              <a:lnSpc>
                <a:spcPct val="125000"/>
              </a:lnSpc>
              <a:spcBef>
                <a:spcPts val="0"/>
              </a:spcBef>
              <a:defRPr sz="2400"/>
            </a:lvl2pPr>
            <a:lvl3pPr>
              <a:lnSpc>
                <a:spcPct val="125000"/>
              </a:lnSpc>
              <a:spcBef>
                <a:spcPts val="0"/>
              </a:spcBef>
              <a:defRPr sz="2000"/>
            </a:lvl3pPr>
            <a:lvl4pPr>
              <a:lnSpc>
                <a:spcPct val="125000"/>
              </a:lnSpc>
              <a:spcBef>
                <a:spcPts val="0"/>
              </a:spcBef>
              <a:defRPr sz="1800"/>
            </a:lvl4pPr>
            <a:lvl5pPr>
              <a:lnSpc>
                <a:spcPct val="125000"/>
              </a:lnSpc>
              <a:spcBef>
                <a:spcPts val="0"/>
              </a:spcBef>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561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zh-CN" altLang="en-US" sz="2800" smtClean="0"/>
            </a:lvl1pPr>
            <a:lvl2pPr>
              <a:defRPr lang="zh-CN" altLang="en-US" sz="2400" smtClean="0"/>
            </a:lvl2pPr>
            <a:lvl3pPr>
              <a:defRPr lang="zh-CN" altLang="en-US" sz="2000" smtClean="0"/>
            </a:lvl3pPr>
            <a:lvl4pPr>
              <a:defRPr lang="zh-CN" altLang="en-US" sz="1800" smtClean="0"/>
            </a:lvl4pPr>
            <a:lvl5pPr>
              <a:defRPr lang="zh-CN" altLang="en-US"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6"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7"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83561B5-2F33-4525-A430-D7C53B486904}" type="slidenum">
              <a:rPr lang="en-US" altLang="zh-CN"/>
              <a:pPr>
                <a:defRPr/>
              </a:pPr>
              <a:t>‹#›</a:t>
            </a:fld>
            <a:endParaRPr lang="en-US" altLang="zh-CN"/>
          </a:p>
        </p:txBody>
      </p:sp>
    </p:spTree>
    <p:extLst>
      <p:ext uri="{BB962C8B-B14F-4D97-AF65-F5344CB8AC3E}">
        <p14:creationId xmlns:p14="http://schemas.microsoft.com/office/powerpoint/2010/main" val="380896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8"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8303E61-96AD-4212-9D46-41D1587E8BE9}" type="slidenum">
              <a:rPr lang="en-US" altLang="zh-CN"/>
              <a:pPr>
                <a:defRPr/>
              </a:pPr>
              <a:t>‹#›</a:t>
            </a:fld>
            <a:endParaRPr lang="en-US" altLang="zh-CN"/>
          </a:p>
        </p:txBody>
      </p:sp>
    </p:spTree>
    <p:extLst>
      <p:ext uri="{BB962C8B-B14F-4D97-AF65-F5344CB8AC3E}">
        <p14:creationId xmlns:p14="http://schemas.microsoft.com/office/powerpoint/2010/main" val="4106508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4"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5"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71ED36C2-D663-43D3-82AA-65980329B6CA}" type="slidenum">
              <a:rPr lang="en-US" altLang="zh-CN"/>
              <a:pPr>
                <a:defRPr/>
              </a:pPr>
              <a:t>‹#›</a:t>
            </a:fld>
            <a:endParaRPr lang="en-US" altLang="zh-CN"/>
          </a:p>
        </p:txBody>
      </p:sp>
    </p:spTree>
    <p:extLst>
      <p:ext uri="{BB962C8B-B14F-4D97-AF65-F5344CB8AC3E}">
        <p14:creationId xmlns:p14="http://schemas.microsoft.com/office/powerpoint/2010/main" val="557082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a:xfrm>
            <a:off x="457200" y="6243638"/>
            <a:ext cx="2133600" cy="457200"/>
          </a:xfrm>
          <a:prstGeom prst="rect">
            <a:avLst/>
          </a:prstGeom>
        </p:spPr>
        <p:txBody>
          <a:bodyPr/>
          <a:lstStyle>
            <a:lvl1pPr>
              <a:defRPr/>
            </a:lvl1pPr>
          </a:lstStyle>
          <a:p>
            <a:pPr>
              <a:defRPr/>
            </a:pPr>
            <a:endParaRPr lang="en-US" altLang="zh-CN"/>
          </a:p>
        </p:txBody>
      </p:sp>
      <p:sp>
        <p:nvSpPr>
          <p:cNvPr id="3" name="Rectangle 48"/>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4" name="Rectangle 49"/>
          <p:cNvSpPr>
            <a:spLocks noGrp="1" noChangeArrowheads="1"/>
          </p:cNvSpPr>
          <p:nvPr>
            <p:ph type="sldNum" sz="quarter" idx="12"/>
          </p:nvPr>
        </p:nvSpPr>
        <p:spPr>
          <a:xfrm>
            <a:off x="6553200" y="6243638"/>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429874FE-739B-4B5D-A4FC-9BCF6CEB6BE9}" type="slidenum">
              <a:rPr lang="en-US" altLang="zh-CN"/>
              <a:pPr>
                <a:defRPr/>
              </a:pPr>
              <a:t>‹#›</a:t>
            </a:fld>
            <a:endParaRPr lang="en-US" altLang="zh-CN"/>
          </a:p>
        </p:txBody>
      </p:sp>
    </p:spTree>
    <p:extLst>
      <p:ext uri="{BB962C8B-B14F-4D97-AF65-F5344CB8AC3E}">
        <p14:creationId xmlns:p14="http://schemas.microsoft.com/office/powerpoint/2010/main" val="67637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52269" name="Rectangle 45"/>
          <p:cNvSpPr>
            <a:spLocks noGrp="1" noChangeArrowheads="1"/>
          </p:cNvSpPr>
          <p:nvPr>
            <p:ph type="title"/>
          </p:nvPr>
        </p:nvSpPr>
        <p:spPr bwMode="auto">
          <a:xfrm>
            <a:off x="457200" y="833438"/>
            <a:ext cx="82296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28" name="Rectangle 46"/>
          <p:cNvSpPr>
            <a:spLocks noGrp="1" noChangeArrowheads="1"/>
          </p:cNvSpPr>
          <p:nvPr>
            <p:ph type="body" idx="1"/>
          </p:nvPr>
        </p:nvSpPr>
        <p:spPr bwMode="auto">
          <a:xfrm>
            <a:off x="455613" y="1600200"/>
            <a:ext cx="8231187"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34" name="Text Box 55"/>
          <p:cNvSpPr txBox="1">
            <a:spLocks noChangeArrowheads="1"/>
          </p:cNvSpPr>
          <p:nvPr userDrawn="1"/>
        </p:nvSpPr>
        <p:spPr bwMode="auto">
          <a:xfrm>
            <a:off x="5040313" y="188913"/>
            <a:ext cx="42846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eaLnBrk="1" hangingPunct="1">
              <a:spcBef>
                <a:spcPct val="50000"/>
              </a:spcBef>
              <a:defRPr/>
            </a:pPr>
            <a:r>
              <a:rPr lang="zh-CN" altLang="en-US" sz="2000" dirty="0" smtClean="0">
                <a:solidFill>
                  <a:srgbClr val="00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第三章晶格振动与晶体的热学性质</a:t>
            </a:r>
          </a:p>
        </p:txBody>
      </p:sp>
      <p:sp>
        <p:nvSpPr>
          <p:cNvPr id="1035" name="Rectangle 56"/>
          <p:cNvSpPr>
            <a:spLocks noChangeArrowheads="1"/>
          </p:cNvSpPr>
          <p:nvPr userDrawn="1"/>
        </p:nvSpPr>
        <p:spPr bwMode="auto">
          <a:xfrm>
            <a:off x="0" y="65088"/>
            <a:ext cx="7143750"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sz="2800" b="1">
                <a:solidFill>
                  <a:srgbClr val="1C1C1C"/>
                </a:solidFill>
                <a:latin typeface="Times New Roman" pitchFamily="18" charset="0"/>
                <a:ea typeface="宋体" pitchFamily="2" charset="-122"/>
              </a:defRPr>
            </a:lvl1pPr>
            <a:lvl2pPr marL="742950" indent="-285750" eaLnBrk="0" hangingPunct="0">
              <a:defRPr sz="2800" b="1">
                <a:solidFill>
                  <a:srgbClr val="1C1C1C"/>
                </a:solidFill>
                <a:latin typeface="Times New Roman" pitchFamily="18" charset="0"/>
                <a:ea typeface="宋体" pitchFamily="2" charset="-122"/>
              </a:defRPr>
            </a:lvl2pPr>
            <a:lvl3pPr marL="1143000" indent="-228600" eaLnBrk="0" hangingPunct="0">
              <a:defRPr sz="2800" b="1">
                <a:solidFill>
                  <a:srgbClr val="1C1C1C"/>
                </a:solidFill>
                <a:latin typeface="Times New Roman" pitchFamily="18" charset="0"/>
                <a:ea typeface="宋体" pitchFamily="2" charset="-122"/>
              </a:defRPr>
            </a:lvl3pPr>
            <a:lvl4pPr marL="1600200" indent="-228600" eaLnBrk="0" hangingPunct="0">
              <a:defRPr sz="2800" b="1">
                <a:solidFill>
                  <a:srgbClr val="1C1C1C"/>
                </a:solidFill>
                <a:latin typeface="Times New Roman" pitchFamily="18" charset="0"/>
                <a:ea typeface="宋体" pitchFamily="2" charset="-122"/>
              </a:defRPr>
            </a:lvl4pPr>
            <a:lvl5pPr marL="2057400" indent="-228600" eaLnBrk="0" hangingPunct="0">
              <a:defRPr sz="2800" b="1">
                <a:solidFill>
                  <a:srgbClr val="1C1C1C"/>
                </a:solidFill>
                <a:latin typeface="Times New Roman" pitchFamily="18" charset="0"/>
                <a:ea typeface="宋体" pitchFamily="2" charset="-122"/>
              </a:defRPr>
            </a:lvl5pPr>
            <a:lvl6pPr marL="25146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6pPr>
            <a:lvl7pPr marL="29718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7pPr>
            <a:lvl8pPr marL="34290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8pPr>
            <a:lvl9pPr marL="3886200" indent="-228600" algn="ctr" eaLnBrk="0" fontAlgn="base" hangingPunct="0">
              <a:spcBef>
                <a:spcPct val="0"/>
              </a:spcBef>
              <a:spcAft>
                <a:spcPct val="0"/>
              </a:spcAft>
              <a:defRPr sz="2800" b="1">
                <a:solidFill>
                  <a:srgbClr val="1C1C1C"/>
                </a:solidFill>
                <a:latin typeface="Times New Roman" pitchFamily="18" charset="0"/>
                <a:ea typeface="宋体" pitchFamily="2" charset="-122"/>
              </a:defRPr>
            </a:lvl9pPr>
          </a:lstStyle>
          <a:p>
            <a:pPr indent="457200">
              <a:lnSpc>
                <a:spcPct val="125000"/>
              </a:lnSpc>
              <a:spcBef>
                <a:spcPts val="0"/>
              </a:spcBef>
              <a:defRPr/>
            </a:pPr>
            <a:r>
              <a:rPr kumimoji="1" lang="en-US" altLang="zh-CN" sz="2600"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3-11 </a:t>
            </a:r>
            <a:r>
              <a:rPr kumimoji="1" lang="zh-CN" altLang="en-US" sz="2600"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rPr>
              <a:t>晶格的热传导</a:t>
            </a:r>
            <a:endParaRPr lang="zh-CN" altLang="en-US" sz="2600" dirty="0" smtClean="0">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endParaRPr>
          </a:p>
        </p:txBody>
      </p:sp>
      <p:sp>
        <p:nvSpPr>
          <p:cNvPr id="52282" name="Text Box 58"/>
          <p:cNvSpPr txBox="1">
            <a:spLocks noChangeArrowheads="1"/>
          </p:cNvSpPr>
          <p:nvPr userDrawn="1"/>
        </p:nvSpPr>
        <p:spPr bwMode="auto">
          <a:xfrm>
            <a:off x="6300788" y="6524625"/>
            <a:ext cx="2843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lang="zh-CN" altLang="en-US" sz="1600" dirty="0">
                <a:solidFill>
                  <a:srgbClr val="000066"/>
                </a:solidFill>
                <a:effectLst>
                  <a:outerShdw blurRad="38100" dist="38100" dir="2700000" algn="tl">
                    <a:srgbClr val="C0C0C0"/>
                  </a:outerShdw>
                </a:effectLst>
                <a:latin typeface="楷体_GB2312"/>
                <a:ea typeface="华文新魏" pitchFamily="2" charset="-122"/>
              </a:rPr>
              <a:t>东北师范大学物理学院</a:t>
            </a:r>
          </a:p>
        </p:txBody>
      </p:sp>
    </p:spTree>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 id="2147484041" r:id="rId18"/>
    <p:sldLayoutId id="2147484023" r:id="rId19"/>
  </p:sldLayoutIdLst>
  <p:timing>
    <p:tnLst>
      <p:par>
        <p:cTn id="1" dur="indefinite" restart="never" nodeType="tmRoot"/>
      </p:par>
    </p:tnLst>
  </p:timing>
  <p:txStyles>
    <p:title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26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cs typeface="+mn-cs"/>
        </a:defRPr>
      </a:lvl1pPr>
      <a:lvl2pPr marL="742950" indent="-285750" algn="l" rtl="0" eaLnBrk="0" fontAlgn="base" hangingPunct="0">
        <a:spcBef>
          <a:spcPct val="20000"/>
        </a:spcBef>
        <a:spcAft>
          <a:spcPct val="0"/>
        </a:spcAft>
        <a:buChar char="–"/>
        <a:defRPr sz="25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3pPr>
      <a:lvl4pPr marL="1600200" indent="-228600" algn="l" rtl="0" eaLnBrk="0" fontAlgn="base" hangingPunct="0">
        <a:spcBef>
          <a:spcPct val="20000"/>
        </a:spcBef>
        <a:spcAft>
          <a:spcPct val="0"/>
        </a:spcAft>
        <a:buChar char="–"/>
        <a:defRPr sz="23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4pPr>
      <a:lvl5pPr marL="2057400" indent="-228600" algn="l" rtl="0" eaLnBrk="0" fontAlgn="base" hangingPunct="0">
        <a:spcBef>
          <a:spcPct val="20000"/>
        </a:spcBef>
        <a:spcAft>
          <a:spcPct val="0"/>
        </a:spcAft>
        <a:buChar char="»"/>
        <a:defRPr sz="2200" b="1">
          <a:solidFill>
            <a:schemeClr val="tx1"/>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7.bin"/><Relationship Id="rId7" Type="http://schemas.openxmlformats.org/officeDocument/2006/relationships/image" Target="../media/image25.wmf"/><Relationship Id="rId2" Type="http://schemas.openxmlformats.org/officeDocument/2006/relationships/slideLayout" Target="../slideLayouts/slideLayout8.xml"/><Relationship Id="rId1" Type="http://schemas.openxmlformats.org/officeDocument/2006/relationships/vmlDrawing" Target="../drawings/vmlDrawing8.vml"/><Relationship Id="rId6" Type="http://schemas.openxmlformats.org/officeDocument/2006/relationships/oleObject" Target="../embeddings/oleObject28.bin"/><Relationship Id="rId5" Type="http://schemas.openxmlformats.org/officeDocument/2006/relationships/image" Target="../media/image27.png"/><Relationship Id="rId4" Type="http://schemas.openxmlformats.org/officeDocument/2006/relationships/image" Target="../media/image24.wmf"/><Relationship Id="rId9" Type="http://schemas.openxmlformats.org/officeDocument/2006/relationships/image" Target="../media/image26.wmf"/></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35.wmf"/><Relationship Id="rId4" Type="http://schemas.openxmlformats.org/officeDocument/2006/relationships/oleObject" Target="../embeddings/oleObject30.bin"/></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40.png"/><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image" Target="../media/image39.wmf"/><Relationship Id="rId5" Type="http://schemas.openxmlformats.org/officeDocument/2006/relationships/oleObject" Target="../embeddings/oleObject32.bin"/><Relationship Id="rId4" Type="http://schemas.openxmlformats.org/officeDocument/2006/relationships/image" Target="../media/image38.wmf"/></Relationships>
</file>

<file path=ppt/slides/_rels/slide19.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38.bin"/><Relationship Id="rId18" Type="http://schemas.openxmlformats.org/officeDocument/2006/relationships/oleObject" Target="../embeddings/oleObject43.bin"/><Relationship Id="rId26" Type="http://schemas.openxmlformats.org/officeDocument/2006/relationships/image" Target="../media/image43.png"/><Relationship Id="rId3" Type="http://schemas.openxmlformats.org/officeDocument/2006/relationships/oleObject" Target="../embeddings/oleObject33.bin"/><Relationship Id="rId21" Type="http://schemas.openxmlformats.org/officeDocument/2006/relationships/image" Target="../media/image22.wmf"/><Relationship Id="rId7" Type="http://schemas.openxmlformats.org/officeDocument/2006/relationships/oleObject" Target="../embeddings/oleObject35.bin"/><Relationship Id="rId12" Type="http://schemas.openxmlformats.org/officeDocument/2006/relationships/image" Target="../media/image18.wmf"/><Relationship Id="rId17" Type="http://schemas.openxmlformats.org/officeDocument/2006/relationships/oleObject" Target="../embeddings/oleObject42.bin"/><Relationship Id="rId25" Type="http://schemas.openxmlformats.org/officeDocument/2006/relationships/image" Target="../media/image42.png"/><Relationship Id="rId2" Type="http://schemas.openxmlformats.org/officeDocument/2006/relationships/slideLayout" Target="../slideLayouts/slideLayout9.xml"/><Relationship Id="rId16" Type="http://schemas.openxmlformats.org/officeDocument/2006/relationships/oleObject" Target="../embeddings/oleObject41.bin"/><Relationship Id="rId20" Type="http://schemas.openxmlformats.org/officeDocument/2006/relationships/oleObject" Target="../embeddings/oleObject44.bin"/><Relationship Id="rId1" Type="http://schemas.openxmlformats.org/officeDocument/2006/relationships/vmlDrawing" Target="../drawings/vmlDrawing11.vml"/><Relationship Id="rId6" Type="http://schemas.openxmlformats.org/officeDocument/2006/relationships/image" Target="../media/image15.wmf"/><Relationship Id="rId11" Type="http://schemas.openxmlformats.org/officeDocument/2006/relationships/oleObject" Target="../embeddings/oleObject37.bin"/><Relationship Id="rId24" Type="http://schemas.openxmlformats.org/officeDocument/2006/relationships/image" Target="../media/image41.png"/><Relationship Id="rId5" Type="http://schemas.openxmlformats.org/officeDocument/2006/relationships/oleObject" Target="../embeddings/oleObject34.bin"/><Relationship Id="rId15" Type="http://schemas.openxmlformats.org/officeDocument/2006/relationships/oleObject" Target="../embeddings/oleObject40.bin"/><Relationship Id="rId23" Type="http://schemas.openxmlformats.org/officeDocument/2006/relationships/image" Target="../media/image23.wmf"/><Relationship Id="rId10" Type="http://schemas.openxmlformats.org/officeDocument/2006/relationships/image" Target="../media/image17.wmf"/><Relationship Id="rId19" Type="http://schemas.openxmlformats.org/officeDocument/2006/relationships/image" Target="../media/image21.wmf"/><Relationship Id="rId4" Type="http://schemas.openxmlformats.org/officeDocument/2006/relationships/image" Target="../media/image14.wmf"/><Relationship Id="rId9" Type="http://schemas.openxmlformats.org/officeDocument/2006/relationships/oleObject" Target="../embeddings/oleObject36.bin"/><Relationship Id="rId14" Type="http://schemas.openxmlformats.org/officeDocument/2006/relationships/oleObject" Target="../embeddings/oleObject39.bin"/><Relationship Id="rId22" Type="http://schemas.openxmlformats.org/officeDocument/2006/relationships/oleObject" Target="../embeddings/oleObject45.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3.bin"/><Relationship Id="rId4" Type="http://schemas.openxmlformats.org/officeDocument/2006/relationships/image" Target="../media/image5.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8.png"/><Relationship Id="rId4" Type="http://schemas.openxmlformats.org/officeDocument/2006/relationships/image" Target="../media/image7.w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image" Target="../media/image9.w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5.vml"/><Relationship Id="rId4" Type="http://schemas.openxmlformats.org/officeDocument/2006/relationships/image" Target="../media/image11.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6.wmf"/><Relationship Id="rId18" Type="http://schemas.openxmlformats.org/officeDocument/2006/relationships/oleObject" Target="../embeddings/oleObject14.bin"/><Relationship Id="rId3" Type="http://schemas.openxmlformats.org/officeDocument/2006/relationships/hyperlink" Target="&#34917;&#65306;&#24067;&#37324;&#28170;&#21306;.ppt#-1,1,&#34917;&#65306;&#24067;&#37324;&#28170;&#21306;" TargetMode="External"/><Relationship Id="rId7" Type="http://schemas.openxmlformats.org/officeDocument/2006/relationships/image" Target="../media/image13.wmf"/><Relationship Id="rId12" Type="http://schemas.openxmlformats.org/officeDocument/2006/relationships/oleObject" Target="../embeddings/oleObject11.bin"/><Relationship Id="rId17" Type="http://schemas.openxmlformats.org/officeDocument/2006/relationships/image" Target="../media/image18.wmf"/><Relationship Id="rId2" Type="http://schemas.openxmlformats.org/officeDocument/2006/relationships/slideLayout" Target="../slideLayouts/slideLayout8.xml"/><Relationship Id="rId16" Type="http://schemas.openxmlformats.org/officeDocument/2006/relationships/oleObject" Target="../embeddings/oleObject13.bin"/><Relationship Id="rId20" Type="http://schemas.openxmlformats.org/officeDocument/2006/relationships/oleObject" Target="../embeddings/oleObject15.bin"/><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15.wmf"/><Relationship Id="rId5" Type="http://schemas.openxmlformats.org/officeDocument/2006/relationships/image" Target="../media/image12.wmf"/><Relationship Id="rId15" Type="http://schemas.openxmlformats.org/officeDocument/2006/relationships/image" Target="../media/image17.wmf"/><Relationship Id="rId10" Type="http://schemas.openxmlformats.org/officeDocument/2006/relationships/oleObject" Target="../embeddings/oleObject10.bin"/><Relationship Id="rId19" Type="http://schemas.openxmlformats.org/officeDocument/2006/relationships/image" Target="../media/image11.wmf"/><Relationship Id="rId4" Type="http://schemas.openxmlformats.org/officeDocument/2006/relationships/oleObject" Target="../embeddings/oleObject7.bin"/><Relationship Id="rId9" Type="http://schemas.openxmlformats.org/officeDocument/2006/relationships/image" Target="../media/image14.wmf"/><Relationship Id="rId14" Type="http://schemas.openxmlformats.org/officeDocument/2006/relationships/oleObject" Target="../embeddings/oleObject12.bin"/></Relationships>
</file>

<file path=ppt/slides/_rels/slide9.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21.bin"/><Relationship Id="rId18" Type="http://schemas.openxmlformats.org/officeDocument/2006/relationships/image" Target="../media/image21.wmf"/><Relationship Id="rId3" Type="http://schemas.openxmlformats.org/officeDocument/2006/relationships/oleObject" Target="../embeddings/oleObject16.bin"/><Relationship Id="rId21" Type="http://schemas.openxmlformats.org/officeDocument/2006/relationships/oleObject" Target="../embeddings/oleObject25.bin"/><Relationship Id="rId7" Type="http://schemas.openxmlformats.org/officeDocument/2006/relationships/oleObject" Target="../embeddings/oleObject18.bin"/><Relationship Id="rId12" Type="http://schemas.openxmlformats.org/officeDocument/2006/relationships/image" Target="../media/image16.wmf"/><Relationship Id="rId17" Type="http://schemas.openxmlformats.org/officeDocument/2006/relationships/oleObject" Target="../embeddings/oleObject23.bin"/><Relationship Id="rId2" Type="http://schemas.openxmlformats.org/officeDocument/2006/relationships/slideLayout" Target="../slideLayouts/slideLayout8.xml"/><Relationship Id="rId16" Type="http://schemas.openxmlformats.org/officeDocument/2006/relationships/image" Target="../media/image18.wmf"/><Relationship Id="rId20" Type="http://schemas.openxmlformats.org/officeDocument/2006/relationships/image" Target="../media/image22.wmf"/><Relationship Id="rId1" Type="http://schemas.openxmlformats.org/officeDocument/2006/relationships/vmlDrawing" Target="../drawings/vmlDrawing7.vml"/><Relationship Id="rId6" Type="http://schemas.openxmlformats.org/officeDocument/2006/relationships/image" Target="../media/image20.wmf"/><Relationship Id="rId11" Type="http://schemas.openxmlformats.org/officeDocument/2006/relationships/oleObject" Target="../embeddings/oleObject20.bin"/><Relationship Id="rId24" Type="http://schemas.openxmlformats.org/officeDocument/2006/relationships/image" Target="../media/image11.wmf"/><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oleObject" Target="../embeddings/oleObject26.bin"/><Relationship Id="rId10" Type="http://schemas.openxmlformats.org/officeDocument/2006/relationships/image" Target="../media/image15.wmf"/><Relationship Id="rId19" Type="http://schemas.openxmlformats.org/officeDocument/2006/relationships/oleObject" Target="../embeddings/oleObject24.bin"/><Relationship Id="rId4" Type="http://schemas.openxmlformats.org/officeDocument/2006/relationships/image" Target="../media/image19.wmf"/><Relationship Id="rId9" Type="http://schemas.openxmlformats.org/officeDocument/2006/relationships/oleObject" Target="../embeddings/oleObject19.bin"/><Relationship Id="rId14" Type="http://schemas.openxmlformats.org/officeDocument/2006/relationships/image" Target="../media/image17.wmf"/><Relationship Id="rId22" Type="http://schemas.openxmlformats.org/officeDocument/2006/relationships/image" Target="../media/image2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title" idx="4294967295"/>
          </p:nvPr>
        </p:nvSpPr>
        <p:spPr>
          <a:xfrm>
            <a:off x="179388" y="752475"/>
            <a:ext cx="8243887" cy="876300"/>
          </a:xfrm>
          <a:noFill/>
          <a:effectLst>
            <a:prstShdw prst="shdw17" dist="17961" dir="2700000">
              <a:srgbClr val="99995C"/>
            </a:prstShdw>
          </a:effectLst>
          <a:extLst>
            <a:ext uri="{909E8E84-426E-40DD-AFC4-6F175D3DCCD1}">
              <a14:hiddenFill xmlns:a14="http://schemas.microsoft.com/office/drawing/2010/main">
                <a:solidFill>
                  <a:srgbClr val="FFFF99"/>
                </a:solidFill>
              </a14:hiddenFill>
            </a:ext>
          </a:extLst>
        </p:spPr>
        <p:txBody>
          <a:bodyPr/>
          <a:lstStyle/>
          <a:p>
            <a:pPr eaLnBrk="1" hangingPunct="1"/>
            <a:r>
              <a:rPr lang="en-US" altLang="zh-CN" sz="3200" smtClean="0">
                <a:effectLst/>
                <a:latin typeface="微软雅黑" panose="020B0503020204020204" pitchFamily="34" charset="-122"/>
              </a:rPr>
              <a:t>§3-11</a:t>
            </a:r>
            <a:r>
              <a:rPr lang="zh-CN" altLang="en-US" sz="3200" smtClean="0">
                <a:effectLst/>
                <a:latin typeface="微软雅黑" panose="020B0503020204020204" pitchFamily="34" charset="-122"/>
              </a:rPr>
              <a:t>晶格热传导</a:t>
            </a:r>
          </a:p>
        </p:txBody>
      </p:sp>
      <p:sp>
        <p:nvSpPr>
          <p:cNvPr id="21507" name="Rectangle 4"/>
          <p:cNvSpPr>
            <a:spLocks noGrp="1" noChangeArrowheads="1"/>
          </p:cNvSpPr>
          <p:nvPr>
            <p:ph idx="4294967295"/>
          </p:nvPr>
        </p:nvSpPr>
        <p:spPr>
          <a:xfrm>
            <a:off x="180975" y="1979613"/>
            <a:ext cx="5254625" cy="4114800"/>
          </a:xfrm>
          <a:noFill/>
        </p:spPr>
        <p:txBody>
          <a:bodyPr/>
          <a:lstStyle/>
          <a:p>
            <a:pPr eaLnBrk="1" hangingPunct="1">
              <a:lnSpc>
                <a:spcPct val="90000"/>
              </a:lnSpc>
              <a:buFont typeface="Wingdings" panose="05000000000000000000" pitchFamily="2" charset="2"/>
              <a:buChar char="Ø"/>
            </a:pPr>
            <a:r>
              <a:rPr lang="zh-CN" altLang="en-US" sz="2200" smtClean="0">
                <a:effectLst/>
                <a:latin typeface="微软雅黑" panose="020B0503020204020204" pitchFamily="34" charset="-122"/>
              </a:rPr>
              <a:t>当固体中温度分布不均匀时，将会有热能从高温处流向低温处，这种现象称为</a:t>
            </a:r>
            <a:r>
              <a:rPr lang="zh-CN" altLang="en-US" sz="2200" smtClean="0">
                <a:solidFill>
                  <a:srgbClr val="0207CA"/>
                </a:solidFill>
                <a:effectLst/>
                <a:latin typeface="微软雅黑" panose="020B0503020204020204" pitchFamily="34" charset="-122"/>
              </a:rPr>
              <a:t>热传导</a:t>
            </a:r>
            <a:r>
              <a:rPr lang="zh-CN" altLang="en-US" sz="2200" smtClean="0">
                <a:effectLst/>
                <a:latin typeface="微软雅黑" panose="020B0503020204020204" pitchFamily="34" charset="-122"/>
              </a:rPr>
              <a:t>。</a:t>
            </a:r>
          </a:p>
          <a:p>
            <a:pPr lvl="1" eaLnBrk="1" hangingPunct="1">
              <a:lnSpc>
                <a:spcPct val="90000"/>
              </a:lnSpc>
              <a:buFont typeface="Wingdings" panose="05000000000000000000" pitchFamily="2" charset="2"/>
              <a:buChar char="Ø"/>
            </a:pPr>
            <a:endParaRPr lang="zh-CN" altLang="en-US" sz="2200" smtClean="0">
              <a:effectLst/>
              <a:latin typeface="微软雅黑" panose="020B0503020204020204" pitchFamily="34" charset="-122"/>
            </a:endParaRPr>
          </a:p>
          <a:p>
            <a:pPr eaLnBrk="1" hangingPunct="1">
              <a:lnSpc>
                <a:spcPct val="90000"/>
              </a:lnSpc>
              <a:buFont typeface="Wingdings" panose="05000000000000000000" pitchFamily="2" charset="2"/>
              <a:buChar char="Ø"/>
            </a:pPr>
            <a:r>
              <a:rPr lang="zh-CN" altLang="en-US" sz="2200" smtClean="0">
                <a:effectLst/>
                <a:latin typeface="微软雅黑" panose="020B0503020204020204" pitchFamily="34" charset="-122"/>
              </a:rPr>
              <a:t>热传导规律介绍</a:t>
            </a:r>
          </a:p>
          <a:p>
            <a:pPr lvl="1" eaLnBrk="1" hangingPunct="1">
              <a:lnSpc>
                <a:spcPct val="90000"/>
              </a:lnSpc>
              <a:buFont typeface="Wingdings" panose="05000000000000000000" pitchFamily="2" charset="2"/>
              <a:buChar char="Ø"/>
            </a:pPr>
            <a:r>
              <a:rPr lang="zh-CN" altLang="en-US" sz="2200" smtClean="0">
                <a:effectLst/>
                <a:latin typeface="微软雅黑" panose="020B0503020204020204" pitchFamily="34" charset="-122"/>
              </a:rPr>
              <a:t>热传导是“声子”扩散运动的结果；</a:t>
            </a:r>
          </a:p>
          <a:p>
            <a:pPr lvl="1" eaLnBrk="1" hangingPunct="1">
              <a:lnSpc>
                <a:spcPct val="90000"/>
              </a:lnSpc>
              <a:buFont typeface="Wingdings" panose="05000000000000000000" pitchFamily="2" charset="2"/>
              <a:buChar char="Ø"/>
            </a:pPr>
            <a:r>
              <a:rPr lang="zh-CN" altLang="en-US" sz="2200" smtClean="0">
                <a:effectLst/>
                <a:latin typeface="微软雅黑" panose="020B0503020204020204" pitchFamily="34" charset="-122"/>
              </a:rPr>
              <a:t>声子平均自由程的影响因素；</a:t>
            </a:r>
          </a:p>
          <a:p>
            <a:pPr lvl="1" eaLnBrk="1" hangingPunct="1">
              <a:lnSpc>
                <a:spcPct val="90000"/>
              </a:lnSpc>
              <a:buFont typeface="Wingdings" panose="05000000000000000000" pitchFamily="2" charset="2"/>
              <a:buChar char="Ø"/>
            </a:pPr>
            <a:r>
              <a:rPr lang="zh-CN" altLang="en-US" sz="2200" smtClean="0">
                <a:effectLst/>
                <a:latin typeface="微软雅黑" panose="020B0503020204020204" pitchFamily="34" charset="-122"/>
              </a:rPr>
              <a:t>声子间互散射</a:t>
            </a:r>
            <a:r>
              <a:rPr lang="en-US" altLang="zh-CN" sz="2200" smtClean="0">
                <a:effectLst/>
                <a:latin typeface="微软雅黑" panose="020B0503020204020204" pitchFamily="34" charset="-122"/>
              </a:rPr>
              <a:t>——N</a:t>
            </a:r>
            <a:r>
              <a:rPr lang="zh-CN" altLang="en-US" sz="2200" smtClean="0">
                <a:effectLst/>
                <a:latin typeface="微软雅黑" panose="020B0503020204020204" pitchFamily="34" charset="-122"/>
              </a:rPr>
              <a:t>过程和</a:t>
            </a:r>
            <a:r>
              <a:rPr lang="en-US" altLang="zh-CN" sz="2200" smtClean="0">
                <a:effectLst/>
                <a:latin typeface="微软雅黑" panose="020B0503020204020204" pitchFamily="34" charset="-122"/>
              </a:rPr>
              <a:t>U</a:t>
            </a:r>
            <a:r>
              <a:rPr lang="zh-CN" altLang="en-US" sz="2200" smtClean="0">
                <a:effectLst/>
                <a:latin typeface="微软雅黑" panose="020B0503020204020204" pitchFamily="34" charset="-122"/>
              </a:rPr>
              <a:t>过程；</a:t>
            </a:r>
          </a:p>
          <a:p>
            <a:pPr lvl="1" eaLnBrk="1" hangingPunct="1">
              <a:lnSpc>
                <a:spcPct val="90000"/>
              </a:lnSpc>
              <a:buFont typeface="Wingdings" panose="05000000000000000000" pitchFamily="2" charset="2"/>
              <a:buChar char="Ø"/>
            </a:pPr>
            <a:endParaRPr lang="zh-CN" altLang="en-US" sz="2200" smtClean="0">
              <a:effectLst/>
              <a:latin typeface="微软雅黑" panose="020B0503020204020204" pitchFamily="34" charset="-122"/>
            </a:endParaRPr>
          </a:p>
        </p:txBody>
      </p:sp>
      <p:pic>
        <p:nvPicPr>
          <p:cNvPr id="21508" name="Picture 4" descr="C:\Users\Administrator.ZGC-20130926GJY\Desktop\Heat conduction.jpg"/>
          <p:cNvPicPr>
            <a:picLocks noChangeAspect="1" noChangeArrowheads="1"/>
          </p:cNvPicPr>
          <p:nvPr/>
        </p:nvPicPr>
        <p:blipFill>
          <a:blip r:embed="rId2">
            <a:extLst>
              <a:ext uri="{28A0092B-C50C-407E-A947-70E740481C1C}">
                <a14:useLocalDpi xmlns:a14="http://schemas.microsoft.com/office/drawing/2010/main" val="0"/>
              </a:ext>
            </a:extLst>
          </a:blip>
          <a:srcRect r="14380"/>
          <a:stretch>
            <a:fillRect/>
          </a:stretch>
        </p:blipFill>
        <p:spPr bwMode="auto">
          <a:xfrm>
            <a:off x="5670550" y="1749425"/>
            <a:ext cx="3001963"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descr="C:\Users\Administrator.ZGC-20130926GJY\Desktop\condu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75" y="4435475"/>
            <a:ext cx="317341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indent="720000" algn="l">
              <a:defRPr/>
            </a:pPr>
            <a:r>
              <a:rPr lang="zh-CN" altLang="en-US" dirty="0" smtClean="0"/>
              <a:t>声子平均自由程</a:t>
            </a:r>
            <a:r>
              <a:rPr lang="en-US" altLang="zh-CN" dirty="0" smtClean="0"/>
              <a:t>——</a:t>
            </a:r>
            <a:r>
              <a:rPr lang="zh-CN" altLang="en-US" dirty="0" smtClean="0"/>
              <a:t>温度</a:t>
            </a:r>
            <a:endParaRPr lang="zh-CN" altLang="en-US" dirty="0"/>
          </a:p>
        </p:txBody>
      </p:sp>
      <p:sp>
        <p:nvSpPr>
          <p:cNvPr id="30723" name="文本框 2"/>
          <p:cNvSpPr txBox="1">
            <a:spLocks noChangeArrowheads="1"/>
          </p:cNvSpPr>
          <p:nvPr/>
        </p:nvSpPr>
        <p:spPr bwMode="auto">
          <a:xfrm>
            <a:off x="539750" y="1544638"/>
            <a:ext cx="38782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400">
                <a:solidFill>
                  <a:srgbClr val="0207CA"/>
                </a:solidFill>
                <a:latin typeface="微软雅黑" panose="020B0503020204020204" pitchFamily="34" charset="-122"/>
              </a:rPr>
              <a:t>声子间碰撞密切依赖于温度</a:t>
            </a:r>
            <a:endParaRPr lang="en-US" altLang="zh-CN" sz="2400">
              <a:solidFill>
                <a:srgbClr val="0207CA"/>
              </a:solidFill>
              <a:latin typeface="微软雅黑" panose="020B0503020204020204" pitchFamily="34" charset="-122"/>
            </a:endParaRPr>
          </a:p>
        </p:txBody>
      </p:sp>
      <p:graphicFrame>
        <p:nvGraphicFramePr>
          <p:cNvPr id="30724" name="Object 9"/>
          <p:cNvGraphicFramePr>
            <a:graphicFrameLocks noChangeAspect="1"/>
          </p:cNvGraphicFramePr>
          <p:nvPr/>
        </p:nvGraphicFramePr>
        <p:xfrm>
          <a:off x="539750" y="2149475"/>
          <a:ext cx="6302375" cy="4319588"/>
        </p:xfrm>
        <a:graphic>
          <a:graphicData uri="http://schemas.openxmlformats.org/presentationml/2006/ole">
            <mc:AlternateContent xmlns:mc="http://schemas.openxmlformats.org/markup-compatibility/2006">
              <mc:Choice xmlns:v="urn:schemas-microsoft-com:vml" Requires="v">
                <p:oleObj spid="_x0000_s30729" name="公式" r:id="rId3" imgW="3149600" imgH="2159000" progId="Equation.3">
                  <p:embed/>
                </p:oleObj>
              </mc:Choice>
              <mc:Fallback>
                <p:oleObj name="公式" r:id="rId3" imgW="3149600" imgH="21590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149475"/>
                        <a:ext cx="6302375"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0725" name="图片 4"/>
          <p:cNvPicPr>
            <a:picLocks noChangeAspect="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5795963" y="882650"/>
            <a:ext cx="289083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文本框 5"/>
          <p:cNvSpPr txBox="1">
            <a:spLocks noChangeArrowheads="1"/>
          </p:cNvSpPr>
          <p:nvPr/>
        </p:nvSpPr>
        <p:spPr bwMode="auto">
          <a:xfrm>
            <a:off x="6588125" y="1141413"/>
            <a:ext cx="1512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sz="2400">
                <a:solidFill>
                  <a:srgbClr val="0207CA"/>
                </a:solidFill>
                <a:latin typeface="微软雅黑" panose="020B0503020204020204" pitchFamily="34" charset="-122"/>
              </a:rPr>
              <a:t>LiF</a:t>
            </a:r>
            <a:endParaRPr lang="zh-CN" altLang="en-US" sz="2400">
              <a:solidFill>
                <a:srgbClr val="0207CA"/>
              </a:solidFill>
              <a:latin typeface="微软雅黑" panose="020B0503020204020204" pitchFamily="34" charset="-122"/>
            </a:endParaRPr>
          </a:p>
        </p:txBody>
      </p:sp>
      <p:graphicFrame>
        <p:nvGraphicFramePr>
          <p:cNvPr id="30727" name="Object 9"/>
          <p:cNvGraphicFramePr>
            <a:graphicFrameLocks noChangeAspect="1"/>
          </p:cNvGraphicFramePr>
          <p:nvPr/>
        </p:nvGraphicFramePr>
        <p:xfrm>
          <a:off x="7856538" y="1195388"/>
          <a:ext cx="1219200" cy="382587"/>
        </p:xfrm>
        <a:graphic>
          <a:graphicData uri="http://schemas.openxmlformats.org/presentationml/2006/ole">
            <mc:AlternateContent xmlns:mc="http://schemas.openxmlformats.org/markup-compatibility/2006">
              <mc:Choice xmlns:v="urn:schemas-microsoft-com:vml" Requires="v">
                <p:oleObj spid="_x0000_s30730" name="公式" r:id="rId6" imgW="609336" imgH="190417" progId="Equation.3">
                  <p:embed/>
                </p:oleObj>
              </mc:Choice>
              <mc:Fallback>
                <p:oleObj name="公式" r:id="rId6" imgW="609336" imgH="190417"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6538" y="1195388"/>
                        <a:ext cx="1219200" cy="382587"/>
                      </a:xfrm>
                      <a:prstGeom prst="rect">
                        <a:avLst/>
                      </a:prstGeom>
                      <a:noFill/>
                      <a:ln w="19050">
                        <a:solidFill>
                          <a:srgbClr val="0207CA"/>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8" name="Object 9"/>
          <p:cNvGraphicFramePr>
            <a:graphicFrameLocks noChangeAspect="1"/>
          </p:cNvGraphicFramePr>
          <p:nvPr/>
        </p:nvGraphicFramePr>
        <p:xfrm>
          <a:off x="5311775" y="1577975"/>
          <a:ext cx="889000" cy="762000"/>
        </p:xfrm>
        <a:graphic>
          <a:graphicData uri="http://schemas.openxmlformats.org/presentationml/2006/ole">
            <mc:AlternateContent xmlns:mc="http://schemas.openxmlformats.org/markup-compatibility/2006">
              <mc:Choice xmlns:v="urn:schemas-microsoft-com:vml" Requires="v">
                <p:oleObj spid="_x0000_s30731" name="公式" r:id="rId8" imgW="444307" imgH="380835" progId="Equation.3">
                  <p:embed/>
                </p:oleObj>
              </mc:Choice>
              <mc:Fallback>
                <p:oleObj name="公式" r:id="rId8" imgW="444307" imgH="380835"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1775" y="1577975"/>
                        <a:ext cx="889000" cy="762000"/>
                      </a:xfrm>
                      <a:prstGeom prst="rect">
                        <a:avLst/>
                      </a:prstGeom>
                      <a:solidFill>
                        <a:schemeClr val="bg1"/>
                      </a:solidFill>
                      <a:ln w="19050">
                        <a:solidFill>
                          <a:srgbClr val="0207CA"/>
                        </a:solidFill>
                        <a:prstDash val="dash"/>
                        <a:miter lim="800000"/>
                        <a:headEnd/>
                        <a:tailEnd/>
                      </a:ln>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 </a:t>
            </a:r>
            <a:endParaRPr lang="zh-CN" altLang="en-US" dirty="0"/>
          </a:p>
        </p:txBody>
      </p:sp>
      <p:pic>
        <p:nvPicPr>
          <p:cNvPr id="31747" name="图片 2"/>
          <p:cNvPicPr>
            <a:picLocks noChangeAspect="1"/>
          </p:cNvPicPr>
          <p:nvPr/>
        </p:nvPicPr>
        <p:blipFill>
          <a:blip r:embed="rId2">
            <a:grayscl/>
            <a:biLevel thresh="50000"/>
            <a:extLst>
              <a:ext uri="{28A0092B-C50C-407E-A947-70E740481C1C}">
                <a14:useLocalDpi xmlns:a14="http://schemas.microsoft.com/office/drawing/2010/main" val="0"/>
              </a:ext>
            </a:extLst>
          </a:blip>
          <a:srcRect/>
          <a:stretch>
            <a:fillRect/>
          </a:stretch>
        </p:blipFill>
        <p:spPr bwMode="auto">
          <a:xfrm>
            <a:off x="755650" y="1916113"/>
            <a:ext cx="3600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图片 3"/>
          <p:cNvPicPr>
            <a:picLocks noChangeAspect="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4356100" y="1916113"/>
            <a:ext cx="3600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a:spLocks/>
          </p:cNvSpPr>
          <p:nvPr/>
        </p:nvSpPr>
        <p:spPr bwMode="auto">
          <a:xfrm>
            <a:off x="609600" y="985838"/>
            <a:ext cx="82296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cs typeface="+mj-cs"/>
              </a:defRPr>
            </a:lvl1pPr>
            <a:lvl2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2pPr>
            <a:lvl3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3pPr>
            <a:lvl4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4pPr>
            <a:lvl5pPr algn="ctr" rtl="0" eaLnBrk="0" fontAlgn="base" hangingPunct="0">
              <a:lnSpc>
                <a:spcPct val="90000"/>
              </a:lnSpc>
              <a:spcBef>
                <a:spcPct val="0"/>
              </a:spcBef>
              <a:spcAft>
                <a:spcPct val="0"/>
              </a:spcAft>
              <a:defRPr sz="3000" b="1">
                <a:solidFill>
                  <a:schemeClr val="tx1"/>
                </a:solidFill>
                <a:effectLst>
                  <a:outerShdw blurRad="38100" dist="38100" dir="2700000" algn="tl">
                    <a:srgbClr val="C0C0C0"/>
                  </a:outerShdw>
                </a:effectLst>
                <a:latin typeface="Arial Black" panose="020B0A04020102020204" pitchFamily="34" charset="0"/>
                <a:ea typeface="微软雅黑" panose="020B0503020204020204" pitchFamily="34"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a:lstStyle>
          <a:p>
            <a:pPr>
              <a:defRPr/>
            </a:pPr>
            <a:r>
              <a:rPr lang="zh-CN" altLang="en-US" kern="0" dirty="0" smtClean="0"/>
              <a:t>声子平均自由程</a:t>
            </a:r>
            <a:r>
              <a:rPr lang="en-US" altLang="zh-CN" kern="0" dirty="0" smtClean="0"/>
              <a:t>——</a:t>
            </a:r>
            <a:r>
              <a:rPr lang="zh-CN" altLang="en-US" kern="0" dirty="0" smtClean="0"/>
              <a:t>杂质</a:t>
            </a:r>
            <a:endParaRPr lang="zh-CN" altLang="en-US" kern="0" dirty="0"/>
          </a:p>
        </p:txBody>
      </p:sp>
      <p:sp>
        <p:nvSpPr>
          <p:cNvPr id="31750" name="文本框 5"/>
          <p:cNvSpPr txBox="1">
            <a:spLocks noChangeArrowheads="1"/>
          </p:cNvSpPr>
          <p:nvPr/>
        </p:nvSpPr>
        <p:spPr bwMode="auto">
          <a:xfrm>
            <a:off x="4551363" y="5661025"/>
            <a:ext cx="4287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latin typeface="微软雅黑" panose="020B0503020204020204" pitchFamily="34" charset="-122"/>
              </a:rPr>
              <a:t>合金热导总是低于任何一种单纯晶体</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pPr eaLnBrk="1" hangingPunct="1">
              <a:defRPr/>
            </a:pPr>
            <a:r>
              <a:rPr lang="zh-CN" altLang="en-US" sz="3200" dirty="0" smtClean="0">
                <a:latin typeface="微软雅黑" panose="020B0503020204020204" pitchFamily="34" charset="-122"/>
              </a:rPr>
              <a:t>声子散射与经典粒子散射的区别</a:t>
            </a:r>
          </a:p>
        </p:txBody>
      </p:sp>
      <p:sp>
        <p:nvSpPr>
          <p:cNvPr id="32771" name="Rectangle 3"/>
          <p:cNvSpPr>
            <a:spLocks noGrp="1" noChangeArrowheads="1"/>
          </p:cNvSpPr>
          <p:nvPr>
            <p:ph idx="4294967295"/>
          </p:nvPr>
        </p:nvSpPr>
        <p:spPr>
          <a:xfrm>
            <a:off x="457200" y="1844675"/>
            <a:ext cx="8229600" cy="4456113"/>
          </a:xfrm>
          <a:noFill/>
        </p:spPr>
        <p:txBody>
          <a:bodyPr/>
          <a:lstStyle/>
          <a:p>
            <a:pPr marL="0" algn="just" eaLnBrk="1" hangingPunct="1">
              <a:lnSpc>
                <a:spcPct val="125000"/>
              </a:lnSpc>
              <a:buFont typeface="Wingdings" panose="05000000000000000000" pitchFamily="2" charset="2"/>
              <a:buChar char="Ø"/>
            </a:pPr>
            <a:r>
              <a:rPr lang="zh-CN" altLang="en-US" sz="2400" smtClean="0">
                <a:solidFill>
                  <a:srgbClr val="0207CA"/>
                </a:solidFill>
                <a:effectLst/>
                <a:latin typeface="微软雅黑" panose="020B0503020204020204" pitchFamily="34" charset="-122"/>
              </a:rPr>
              <a:t> </a:t>
            </a:r>
            <a:r>
              <a:rPr lang="zh-CN" altLang="en-US" sz="2400" smtClean="0">
                <a:effectLst/>
                <a:latin typeface="微软雅黑" panose="020B0503020204020204" pitchFamily="34" charset="-122"/>
              </a:rPr>
              <a:t>经典粒子可以有连续的能量和动量，任何两个粒子都有可能散射，而保持能量与动量守恒条件，且在碰撞过程中，粒子总数不变。</a:t>
            </a:r>
          </a:p>
          <a:p>
            <a:pPr marL="0" algn="just" eaLnBrk="1" hangingPunct="1">
              <a:lnSpc>
                <a:spcPct val="125000"/>
              </a:lnSpc>
              <a:buFont typeface="Wingdings" panose="05000000000000000000" pitchFamily="2" charset="2"/>
              <a:buChar char="Ø"/>
            </a:pPr>
            <a:r>
              <a:rPr lang="zh-CN" altLang="en-US" sz="2400" smtClean="0">
                <a:solidFill>
                  <a:srgbClr val="0207CA"/>
                </a:solidFill>
                <a:effectLst/>
                <a:latin typeface="微软雅黑" panose="020B0503020204020204" pitchFamily="34" charset="-122"/>
              </a:rPr>
              <a:t> </a:t>
            </a:r>
            <a:r>
              <a:rPr lang="zh-CN" altLang="en-US" sz="2400" smtClean="0">
                <a:effectLst/>
                <a:latin typeface="微软雅黑" panose="020B0503020204020204" pitchFamily="34" charset="-122"/>
              </a:rPr>
              <a:t>声子系统与经典粒子情况有本质的区别。</a:t>
            </a:r>
          </a:p>
          <a:p>
            <a:pPr marL="630238" lvl="1" indent="-342900" algn="just" eaLnBrk="1" hangingPunct="1">
              <a:lnSpc>
                <a:spcPct val="125000"/>
              </a:lnSpc>
              <a:buFont typeface="Wingdings" panose="05000000000000000000" pitchFamily="2" charset="2"/>
              <a:buChar char="l"/>
            </a:pPr>
            <a:r>
              <a:rPr lang="zh-CN" altLang="en-US" sz="2000" smtClean="0">
                <a:solidFill>
                  <a:srgbClr val="800000"/>
                </a:solidFill>
                <a:effectLst/>
                <a:latin typeface="微软雅黑" panose="020B0503020204020204" pitchFamily="34" charset="-122"/>
              </a:rPr>
              <a:t> </a:t>
            </a:r>
            <a:r>
              <a:rPr lang="zh-CN" altLang="en-US" sz="2000" smtClean="0">
                <a:effectLst/>
                <a:latin typeface="微软雅黑" panose="020B0503020204020204" pitchFamily="34" charset="-122"/>
              </a:rPr>
              <a:t>在声子系统中，每个格波的声子具有确定的能量和准动量（分立取值），由于能量和准动量守恒条件的限制，并不是任何两个声子间均可发生散射的。</a:t>
            </a:r>
          </a:p>
          <a:p>
            <a:pPr marL="630238" lvl="1" indent="-342900" algn="just" eaLnBrk="1" hangingPunct="1">
              <a:lnSpc>
                <a:spcPct val="125000"/>
              </a:lnSpc>
              <a:buFont typeface="Wingdings" panose="05000000000000000000" pitchFamily="2" charset="2"/>
              <a:buChar char="l"/>
            </a:pPr>
            <a:r>
              <a:rPr lang="zh-CN" altLang="en-US" sz="2000" smtClean="0">
                <a:solidFill>
                  <a:srgbClr val="800000"/>
                </a:solidFill>
                <a:effectLst/>
                <a:latin typeface="微软雅黑" panose="020B0503020204020204" pitchFamily="34" charset="-122"/>
              </a:rPr>
              <a:t> </a:t>
            </a:r>
            <a:r>
              <a:rPr lang="zh-CN" altLang="en-US" sz="2000" smtClean="0">
                <a:effectLst/>
                <a:latin typeface="微软雅黑" panose="020B0503020204020204" pitchFamily="34" charset="-122"/>
              </a:rPr>
              <a:t>声子是玻色子，没有粒子守恒条件，因而伴随散射过程经常发生声子的</a:t>
            </a:r>
            <a:r>
              <a:rPr lang="zh-CN" altLang="en-US" sz="2000" smtClean="0">
                <a:solidFill>
                  <a:srgbClr val="0207CA"/>
                </a:solidFill>
                <a:effectLst/>
                <a:latin typeface="微软雅黑" panose="020B0503020204020204" pitchFamily="34" charset="-122"/>
              </a:rPr>
              <a:t>产生</a:t>
            </a:r>
            <a:r>
              <a:rPr lang="zh-CN" altLang="en-US" sz="2000" smtClean="0">
                <a:effectLst/>
                <a:latin typeface="微软雅黑" panose="020B0503020204020204" pitchFamily="34" charset="-122"/>
              </a:rPr>
              <a:t>和</a:t>
            </a:r>
            <a:r>
              <a:rPr lang="zh-CN" altLang="en-US" sz="2000" smtClean="0">
                <a:solidFill>
                  <a:srgbClr val="0207CA"/>
                </a:solidFill>
                <a:effectLst/>
                <a:latin typeface="微软雅黑" panose="020B0503020204020204" pitchFamily="34" charset="-122"/>
              </a:rPr>
              <a:t>湮灭</a:t>
            </a:r>
            <a:r>
              <a:rPr lang="zh-CN" altLang="en-US" sz="2000" smtClean="0">
                <a:effectLst/>
                <a:latin typeface="微软雅黑" panose="020B0503020204020204" pitchFamily="34" charset="-122"/>
              </a:rPr>
              <a:t>现象，即声子具有一定寿命，即具有一定平均自由时间。</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effectLst>
            <a:prstShdw prst="shdw17" dist="17961" dir="2700000">
              <a:srgbClr val="FFFF99">
                <a:gamma/>
                <a:shade val="60000"/>
                <a:invGamma/>
              </a:srgbClr>
            </a:prstShdw>
          </a:effectLst>
          <a:extLst>
            <a:ext uri="{909E8E84-426E-40DD-AFC4-6F175D3DCCD1}">
              <a14:hiddenFill xmlns:a14="http://schemas.microsoft.com/office/drawing/2010/main">
                <a:solidFill>
                  <a:srgbClr val="FFFF99"/>
                </a:solidFill>
              </a14:hiddenFill>
            </a:ext>
          </a:extLst>
        </p:spPr>
        <p:txBody>
          <a:bodyPr/>
          <a:lstStyle/>
          <a:p>
            <a:pPr eaLnBrk="1" hangingPunct="1">
              <a:defRPr/>
            </a:pPr>
            <a:r>
              <a:rPr lang="en-US" altLang="zh-CN" sz="2800" dirty="0" smtClean="0">
                <a:latin typeface="微软雅黑" panose="020B0503020204020204" pitchFamily="34" charset="-122"/>
              </a:rPr>
              <a:t>§3-12</a:t>
            </a:r>
            <a:r>
              <a:rPr lang="zh-CN" altLang="en-US" sz="2800" dirty="0" smtClean="0">
                <a:latin typeface="微软雅黑" panose="020B0503020204020204" pitchFamily="34" charset="-122"/>
              </a:rPr>
              <a:t>非晶固体中原子振动</a:t>
            </a:r>
          </a:p>
        </p:txBody>
      </p:sp>
      <p:sp>
        <p:nvSpPr>
          <p:cNvPr id="33795" name="Text Box 3"/>
          <p:cNvSpPr txBox="1">
            <a:spLocks noChangeArrowheads="1"/>
          </p:cNvSpPr>
          <p:nvPr/>
        </p:nvSpPr>
        <p:spPr bwMode="auto">
          <a:xfrm>
            <a:off x="7164388" y="1131888"/>
            <a:ext cx="1752600" cy="461962"/>
          </a:xfrm>
          <a:prstGeom prst="rect">
            <a:avLst/>
          </a:prstGeom>
          <a:noFill/>
          <a:ln>
            <a:noFill/>
          </a:ln>
          <a:effectLst>
            <a:prstShdw prst="shdw17" dist="17961" dir="2700000">
              <a:srgbClr val="997A5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50000"/>
              </a:spcBef>
              <a:buFontTx/>
              <a:buNone/>
            </a:pPr>
            <a:r>
              <a:rPr kumimoji="1" lang="zh-CN" altLang="en-US" sz="2400">
                <a:solidFill>
                  <a:srgbClr val="800000"/>
                </a:solidFill>
                <a:latin typeface="微软雅黑" panose="020B0503020204020204" pitchFamily="34" charset="-122"/>
              </a:rPr>
              <a:t>理    解</a:t>
            </a:r>
          </a:p>
        </p:txBody>
      </p:sp>
      <p:sp>
        <p:nvSpPr>
          <p:cNvPr id="482308" name="Text Box 4"/>
          <p:cNvSpPr txBox="1">
            <a:spLocks noChangeArrowheads="1"/>
          </p:cNvSpPr>
          <p:nvPr/>
        </p:nvSpPr>
        <p:spPr bwMode="auto">
          <a:xfrm>
            <a:off x="457200" y="1593850"/>
            <a:ext cx="8229600" cy="489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en-US" altLang="zh-CN" sz="2400">
                <a:latin typeface="微软雅黑" panose="020B0503020204020204" pitchFamily="34" charset="-122"/>
              </a:rPr>
              <a:t>1</a:t>
            </a:r>
            <a:r>
              <a:rPr kumimoji="1" lang="zh-CN" altLang="en-US" sz="2400">
                <a:latin typeface="微软雅黑" panose="020B0503020204020204" pitchFamily="34" charset="-122"/>
              </a:rPr>
              <a:t>、无论是晶态，还是非晶态固体，都存有</a:t>
            </a:r>
            <a:r>
              <a:rPr kumimoji="1" lang="en-US" altLang="zh-CN" sz="2400">
                <a:latin typeface="微软雅黑" panose="020B0503020204020204" pitchFamily="34" charset="-122"/>
              </a:rPr>
              <a:t>3N</a:t>
            </a:r>
            <a:r>
              <a:rPr kumimoji="1" lang="zh-CN" altLang="en-US" sz="2400">
                <a:latin typeface="微软雅黑" panose="020B0503020204020204" pitchFamily="34" charset="-122"/>
              </a:rPr>
              <a:t>个本征振动模，每种振动模的能量本征值都是量子化的。</a:t>
            </a:r>
          </a:p>
          <a:p>
            <a:pPr eaLnBrk="1" hangingPunct="1">
              <a:spcBef>
                <a:spcPct val="50000"/>
              </a:spcBef>
              <a:buFontTx/>
              <a:buNone/>
            </a:pPr>
            <a:r>
              <a:rPr kumimoji="1" lang="en-US" altLang="zh-CN" sz="2400">
                <a:latin typeface="微软雅黑" panose="020B0503020204020204" pitchFamily="34" charset="-122"/>
              </a:rPr>
              <a:t>2</a:t>
            </a:r>
            <a:r>
              <a:rPr kumimoji="1" lang="zh-CN" altLang="en-US" sz="2400">
                <a:latin typeface="微软雅黑" panose="020B0503020204020204" pitchFamily="34" charset="-122"/>
              </a:rPr>
              <a:t>、非晶固体中也可引入“声子”，这时只是能量量子，而没有准动量。</a:t>
            </a:r>
          </a:p>
          <a:p>
            <a:pPr eaLnBrk="1" hangingPunct="1">
              <a:spcBef>
                <a:spcPct val="50000"/>
              </a:spcBef>
              <a:buFontTx/>
              <a:buNone/>
            </a:pPr>
            <a:r>
              <a:rPr kumimoji="1" lang="en-US" altLang="zh-CN" sz="2400">
                <a:latin typeface="微软雅黑" panose="020B0503020204020204" pitchFamily="34" charset="-122"/>
              </a:rPr>
              <a:t>3</a:t>
            </a:r>
            <a:r>
              <a:rPr kumimoji="1" lang="zh-CN" altLang="en-US" sz="2400">
                <a:latin typeface="微软雅黑" panose="020B0503020204020204" pitchFamily="34" charset="-122"/>
              </a:rPr>
              <a:t>、非晶体中原子振动由模式密度</a:t>
            </a:r>
            <a:r>
              <a:rPr kumimoji="1" lang="en-US" altLang="zh-CN" sz="2400">
                <a:latin typeface="微软雅黑" panose="020B0503020204020204" pitchFamily="34" charset="-122"/>
              </a:rPr>
              <a:t>(</a:t>
            </a:r>
            <a:r>
              <a:rPr kumimoji="1" lang="zh-CN" altLang="en-US" sz="2400">
                <a:latin typeface="微软雅黑" panose="020B0503020204020204" pitchFamily="34" charset="-122"/>
              </a:rPr>
              <a:t>或频率分布函数</a:t>
            </a:r>
            <a:r>
              <a:rPr kumimoji="1" lang="en-US" altLang="zh-CN" sz="2400">
                <a:latin typeface="微软雅黑" panose="020B0503020204020204" pitchFamily="34" charset="-122"/>
              </a:rPr>
              <a:t>)</a:t>
            </a:r>
            <a:r>
              <a:rPr kumimoji="1" lang="zh-CN" altLang="en-US" sz="2400">
                <a:latin typeface="微软雅黑" panose="020B0503020204020204" pitchFamily="34" charset="-122"/>
              </a:rPr>
              <a:t>来描述，此时，</a:t>
            </a:r>
            <a:r>
              <a:rPr kumimoji="1" lang="en-US" altLang="zh-CN" sz="2400" i="1">
                <a:latin typeface="微软雅黑" panose="020B0503020204020204" pitchFamily="34" charset="-122"/>
              </a:rPr>
              <a:t>q</a:t>
            </a:r>
            <a:r>
              <a:rPr kumimoji="1" lang="zh-CN" altLang="en-US" sz="2400">
                <a:latin typeface="微软雅黑" panose="020B0503020204020204" pitchFamily="34" charset="-122"/>
              </a:rPr>
              <a:t>不再是好量子数，故不再有色散关系。</a:t>
            </a:r>
          </a:p>
          <a:p>
            <a:pPr lvl="1" eaLnBrk="1" hangingPunct="1">
              <a:spcBef>
                <a:spcPct val="50000"/>
              </a:spcBef>
              <a:buFontTx/>
              <a:buNone/>
            </a:pPr>
            <a:r>
              <a:rPr kumimoji="1" lang="zh-CN" altLang="en-US" sz="2400">
                <a:latin typeface="微软雅黑" panose="020B0503020204020204" pitchFamily="34" charset="-122"/>
              </a:rPr>
              <a:t>同一种固体材料的晶态和非晶态的振动模式密度具有相类似的形式，这表明振动模式密度的总体形式在很大程度上是由近邻原子间的相互作用力的性质决定。</a:t>
            </a:r>
          </a:p>
          <a:p>
            <a:pPr eaLnBrk="1" hangingPunct="1">
              <a:spcBef>
                <a:spcPct val="50000"/>
              </a:spcBef>
              <a:buFontTx/>
              <a:buNone/>
            </a:pPr>
            <a:r>
              <a:rPr kumimoji="1" lang="en-US" altLang="zh-CN" sz="2400">
                <a:latin typeface="微软雅黑" panose="020B0503020204020204" pitchFamily="34" charset="-122"/>
              </a:rPr>
              <a:t>4</a:t>
            </a:r>
            <a:r>
              <a:rPr kumimoji="1" lang="zh-CN" altLang="en-US" sz="2400">
                <a:latin typeface="微软雅黑" panose="020B0503020204020204" pitchFamily="34" charset="-122"/>
              </a:rPr>
              <a:t>、</a:t>
            </a:r>
            <a:r>
              <a:rPr kumimoji="1" lang="en-US" altLang="zh-CN" sz="2400">
                <a:latin typeface="微软雅黑" panose="020B0503020204020204" pitchFamily="34" charset="-122"/>
              </a:rPr>
              <a:t>TO</a:t>
            </a:r>
            <a:r>
              <a:rPr kumimoji="1" lang="zh-CN" altLang="en-US" sz="2400">
                <a:latin typeface="微软雅黑" panose="020B0503020204020204" pitchFamily="34" charset="-122"/>
              </a:rPr>
              <a:t>表示横光学振动；</a:t>
            </a:r>
            <a:r>
              <a:rPr kumimoji="1" lang="en-US" altLang="zh-CN" sz="2400">
                <a:latin typeface="微软雅黑" panose="020B0503020204020204" pitchFamily="34" charset="-122"/>
              </a:rPr>
              <a:t>LO</a:t>
            </a:r>
            <a:r>
              <a:rPr kumimoji="1" lang="zh-CN" altLang="en-US" sz="2400">
                <a:latin typeface="微软雅黑" panose="020B0503020204020204" pitchFamily="34" charset="-122"/>
              </a:rPr>
              <a:t>表示纵光学振动；</a:t>
            </a:r>
            <a:r>
              <a:rPr kumimoji="1" lang="en-US" altLang="zh-CN" sz="2400">
                <a:latin typeface="微软雅黑" panose="020B0503020204020204" pitchFamily="34" charset="-122"/>
              </a:rPr>
              <a:t>TA</a:t>
            </a:r>
            <a:r>
              <a:rPr kumimoji="1" lang="zh-CN" altLang="en-US" sz="2400">
                <a:latin typeface="微软雅黑" panose="020B0503020204020204" pitchFamily="34" charset="-122"/>
              </a:rPr>
              <a:t>表示横声学振动；</a:t>
            </a:r>
            <a:r>
              <a:rPr kumimoji="1" lang="en-US" altLang="zh-CN" sz="2400">
                <a:latin typeface="微软雅黑" panose="020B0503020204020204" pitchFamily="34" charset="-122"/>
              </a:rPr>
              <a:t>LA</a:t>
            </a:r>
            <a:r>
              <a:rPr kumimoji="1" lang="zh-CN" altLang="en-US" sz="2400">
                <a:latin typeface="微软雅黑" panose="020B0503020204020204" pitchFamily="34" charset="-122"/>
              </a:rPr>
              <a:t>表示纵声学振动模。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82308">
                                            <p:txEl>
                                              <p:pRg st="0" end="0"/>
                                            </p:txEl>
                                          </p:spTgt>
                                        </p:tgtEl>
                                        <p:attrNameLst>
                                          <p:attrName>style.visibility</p:attrName>
                                        </p:attrNameLst>
                                      </p:cBhvr>
                                      <p:to>
                                        <p:strVal val="visible"/>
                                      </p:to>
                                    </p:set>
                                    <p:animEffect transition="in" filter="wedge">
                                      <p:cBhvr>
                                        <p:cTn id="7" dur="2000"/>
                                        <p:tgtEl>
                                          <p:spTgt spid="482308">
                                            <p:txEl>
                                              <p:pRg st="0" end="0"/>
                                            </p:txEl>
                                          </p:spTgt>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482308">
                                            <p:txEl>
                                              <p:pRg st="1" end="1"/>
                                            </p:txEl>
                                          </p:spTgt>
                                        </p:tgtEl>
                                        <p:attrNameLst>
                                          <p:attrName>style.visibility</p:attrName>
                                        </p:attrNameLst>
                                      </p:cBhvr>
                                      <p:to>
                                        <p:strVal val="visible"/>
                                      </p:to>
                                    </p:set>
                                    <p:animEffect transition="in" filter="wedge">
                                      <p:cBhvr>
                                        <p:cTn id="10" dur="2000"/>
                                        <p:tgtEl>
                                          <p:spTgt spid="482308">
                                            <p:txEl>
                                              <p:pRg st="1" end="1"/>
                                            </p:txEl>
                                          </p:spTgt>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482308">
                                            <p:txEl>
                                              <p:pRg st="2" end="2"/>
                                            </p:txEl>
                                          </p:spTgt>
                                        </p:tgtEl>
                                        <p:attrNameLst>
                                          <p:attrName>style.visibility</p:attrName>
                                        </p:attrNameLst>
                                      </p:cBhvr>
                                      <p:to>
                                        <p:strVal val="visible"/>
                                      </p:to>
                                    </p:set>
                                    <p:animEffect transition="in" filter="wedge">
                                      <p:cBhvr>
                                        <p:cTn id="13" dur="2000"/>
                                        <p:tgtEl>
                                          <p:spTgt spid="482308">
                                            <p:txEl>
                                              <p:pRg st="2" end="2"/>
                                            </p:txEl>
                                          </p:spTgt>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482308">
                                            <p:txEl>
                                              <p:pRg st="3" end="3"/>
                                            </p:txEl>
                                          </p:spTgt>
                                        </p:tgtEl>
                                        <p:attrNameLst>
                                          <p:attrName>style.visibility</p:attrName>
                                        </p:attrNameLst>
                                      </p:cBhvr>
                                      <p:to>
                                        <p:strVal val="visible"/>
                                      </p:to>
                                    </p:set>
                                    <p:animEffect transition="in" filter="wedge">
                                      <p:cBhvr>
                                        <p:cTn id="16" dur="2000"/>
                                        <p:tgtEl>
                                          <p:spTgt spid="482308">
                                            <p:txEl>
                                              <p:pRg st="3" end="3"/>
                                            </p:txEl>
                                          </p:spTgt>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482308">
                                            <p:txEl>
                                              <p:pRg st="4" end="4"/>
                                            </p:txEl>
                                          </p:spTgt>
                                        </p:tgtEl>
                                        <p:attrNameLst>
                                          <p:attrName>style.visibility</p:attrName>
                                        </p:attrNameLst>
                                      </p:cBhvr>
                                      <p:to>
                                        <p:strVal val="visible"/>
                                      </p:to>
                                    </p:set>
                                    <p:animEffect transition="in" filter="wedge">
                                      <p:cBhvr>
                                        <p:cTn id="19" dur="2000"/>
                                        <p:tgtEl>
                                          <p:spTgt spid="482308">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mph" presetSubtype="2" fill="hold" nodeType="clickEffect">
                                  <p:stCondLst>
                                    <p:cond delay="0"/>
                                  </p:stCondLst>
                                  <p:childTnLst>
                                    <p:animClr clrSpc="rgb" dir="cw">
                                      <p:cBhvr override="childStyle">
                                        <p:cTn id="23" dur="2000" fill="hold"/>
                                        <p:tgtEl>
                                          <p:spTgt spid="482308">
                                            <p:txEl>
                                              <p:pRg st="4" end="4"/>
                                            </p:txEl>
                                          </p:spTgt>
                                        </p:tgtEl>
                                        <p:attrNameLst>
                                          <p:attrName>style.color</p:attrName>
                                        </p:attrNameLst>
                                      </p:cBhvr>
                                      <p:to>
                                        <a:srgbClr val="CC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8"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33438"/>
            <a:ext cx="8229600" cy="681037"/>
          </a:xfrm>
        </p:spPr>
        <p:txBody>
          <a:bodyPr/>
          <a:lstStyle/>
          <a:p>
            <a:pPr>
              <a:defRPr/>
            </a:pPr>
            <a:r>
              <a:rPr lang="zh-CN" altLang="en-US" sz="3200" dirty="0" smtClean="0"/>
              <a:t>第三章 总结</a:t>
            </a:r>
            <a:endParaRPr lang="zh-CN" altLang="en-US" sz="3200" dirty="0"/>
          </a:p>
        </p:txBody>
      </p:sp>
      <p:sp>
        <p:nvSpPr>
          <p:cNvPr id="3" name="内容占位符 2"/>
          <p:cNvSpPr>
            <a:spLocks noGrp="1" noRot="1" noChangeAspect="1" noMove="1" noResize="1" noEditPoints="1" noAdjustHandles="1" noChangeArrowheads="1" noChangeShapeType="1" noTextEdit="1"/>
          </p:cNvSpPr>
          <p:nvPr>
            <p:ph idx="4294967295"/>
          </p:nvPr>
        </p:nvSpPr>
        <p:spPr>
          <a:xfrm>
            <a:off x="0" y="1557338"/>
            <a:ext cx="8229600" cy="4456112"/>
          </a:xfrm>
          <a:blipFill rotWithShape="1">
            <a:blip r:embed="rId2"/>
            <a:stretch>
              <a:fillRect l="-815" t="-821" r="-370" b="-17237"/>
            </a:stretch>
          </a:blipFill>
        </p:spPr>
        <p:txBody>
          <a:bodyPr/>
          <a:lstStyle/>
          <a:p>
            <a:pPr>
              <a:defRPr/>
            </a:pPr>
            <a:r>
              <a:rPr lang="zh-CN" altLang="en-US" dirty="0">
                <a:noFill/>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611188" y="1033463"/>
            <a:ext cx="3790950" cy="27051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Lst>
        </p:spPr>
      </p:pic>
      <p:pic>
        <p:nvPicPr>
          <p:cNvPr id="5" name="Picture 16" descr="XCH003_004_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5550" y="1150938"/>
            <a:ext cx="3449638"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XCH003_006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413" y="3776663"/>
            <a:ext cx="33813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p:cNvPicPr>
            <a:picLocks noChangeAspect="1" noChangeArrowheads="1"/>
          </p:cNvPicPr>
          <p:nvPr/>
        </p:nvPicPr>
        <p:blipFill>
          <a:blip r:embed="rId5"/>
          <a:srcRect/>
          <a:stretch>
            <a:fillRect/>
          </a:stretch>
        </p:blipFill>
        <p:spPr bwMode="auto">
          <a:xfrm>
            <a:off x="611188" y="3789363"/>
            <a:ext cx="3790950" cy="27352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Rot="1" noChangeAspect="1" noMove="1" noResize="1" noEditPoints="1" noAdjustHandles="1" noChangeArrowheads="1" noChangeShapeType="1" noTextEdit="1"/>
          </p:cNvSpPr>
          <p:nvPr>
            <p:ph idx="4294967295"/>
          </p:nvPr>
        </p:nvSpPr>
        <p:spPr>
          <a:xfrm>
            <a:off x="395288" y="1196975"/>
            <a:ext cx="8748712" cy="4456113"/>
          </a:xfrm>
          <a:blipFill rotWithShape="1">
            <a:blip r:embed="rId3"/>
            <a:stretch>
              <a:fillRect l="-767" t="-821" r="-488"/>
            </a:stretch>
          </a:blipFill>
        </p:spPr>
        <p:txBody>
          <a:bodyPr/>
          <a:lstStyle/>
          <a:p>
            <a:pPr>
              <a:defRPr/>
            </a:pPr>
            <a:r>
              <a:rPr lang="zh-CN" altLang="en-US">
                <a:noFill/>
                <a:effectLst/>
                <a:latin typeface="微软雅黑" panose="020B0503020204020204" pitchFamily="34" charset="-122"/>
              </a:rPr>
              <a:t> </a:t>
            </a:r>
          </a:p>
        </p:txBody>
      </p:sp>
      <p:graphicFrame>
        <p:nvGraphicFramePr>
          <p:cNvPr id="36867" name="对象 4"/>
          <p:cNvGraphicFramePr>
            <a:graphicFrameLocks noChangeAspect="1"/>
          </p:cNvGraphicFramePr>
          <p:nvPr/>
        </p:nvGraphicFramePr>
        <p:xfrm>
          <a:off x="5438775" y="2444750"/>
          <a:ext cx="1603375" cy="898525"/>
        </p:xfrm>
        <a:graphic>
          <a:graphicData uri="http://schemas.openxmlformats.org/presentationml/2006/ole">
            <mc:AlternateContent xmlns:mc="http://schemas.openxmlformats.org/markup-compatibility/2006">
              <mc:Choice xmlns:v="urn:schemas-microsoft-com:vml" Requires="v">
                <p:oleObj spid="_x0000_s36868" name="Equation" r:id="rId4" imgW="927100" imgH="520700" progId="Equation.DSMT4">
                  <p:embed/>
                </p:oleObj>
              </mc:Choice>
              <mc:Fallback>
                <p:oleObj name="Equation" r:id="rId4" imgW="927100" imgH="5207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8775" y="2444750"/>
                        <a:ext cx="160337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组合 7"/>
          <p:cNvGrpSpPr>
            <a:grpSpLocks/>
          </p:cNvGrpSpPr>
          <p:nvPr/>
        </p:nvGrpSpPr>
        <p:grpSpPr bwMode="auto">
          <a:xfrm>
            <a:off x="250825" y="1044575"/>
            <a:ext cx="8437563" cy="5048250"/>
            <a:chOff x="323528" y="749540"/>
            <a:chExt cx="8438469" cy="5048836"/>
          </a:xfrm>
        </p:grpSpPr>
        <p:sp>
          <p:nvSpPr>
            <p:cNvPr id="37891" name="文本框 4"/>
            <p:cNvSpPr txBox="1">
              <a:spLocks noChangeArrowheads="1"/>
            </p:cNvSpPr>
            <p:nvPr/>
          </p:nvSpPr>
          <p:spPr bwMode="auto">
            <a:xfrm>
              <a:off x="3060474" y="749540"/>
              <a:ext cx="3240360" cy="5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sz="3200">
                  <a:solidFill>
                    <a:srgbClr val="1C1C1C"/>
                  </a:solidFill>
                  <a:latin typeface="微软雅黑" panose="020B0503020204020204" pitchFamily="34" charset="-122"/>
                </a:rPr>
                <a:t>3</a:t>
              </a:r>
              <a:r>
                <a:rPr lang="zh-CN" altLang="en-US" sz="3200">
                  <a:solidFill>
                    <a:srgbClr val="1C1C1C"/>
                  </a:solidFill>
                  <a:latin typeface="微软雅黑" panose="020B0503020204020204" pitchFamily="34" charset="-122"/>
                </a:rPr>
                <a:t>、晶格比热</a:t>
              </a:r>
            </a:p>
          </p:txBody>
        </p:sp>
        <p:pic>
          <p:nvPicPr>
            <p:cNvPr id="37892"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03948"/>
              <a:ext cx="8438469" cy="429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文本框 6"/>
            <p:cNvSpPr txBox="1">
              <a:spLocks noChangeArrowheads="1"/>
            </p:cNvSpPr>
            <p:nvPr/>
          </p:nvSpPr>
          <p:spPr bwMode="auto">
            <a:xfrm>
              <a:off x="3190200" y="5056434"/>
              <a:ext cx="2664296" cy="7078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1C1C1C"/>
                  </a:solidFill>
                  <a:latin typeface="Times New Roman" panose="02020603050405020304" pitchFamily="18" charset="0"/>
                  <a:ea typeface="宋体" panose="02010600030101010101" pitchFamily="2" charset="-122"/>
                </a:rPr>
                <a:t>没有得到与实验相符的结论</a:t>
              </a: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2"/>
          <p:cNvSpPr txBox="1">
            <a:spLocks noChangeArrowheads="1"/>
          </p:cNvSpPr>
          <p:nvPr/>
        </p:nvSpPr>
        <p:spPr bwMode="auto">
          <a:xfrm>
            <a:off x="323850" y="1196975"/>
            <a:ext cx="2879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sz="2800">
                <a:solidFill>
                  <a:srgbClr val="1C1C1C"/>
                </a:solidFill>
                <a:latin typeface="微软雅黑" panose="020B0503020204020204" pitchFamily="34" charset="-122"/>
              </a:rPr>
              <a:t>4</a:t>
            </a:r>
            <a:r>
              <a:rPr lang="zh-CN" altLang="en-US" sz="2800">
                <a:solidFill>
                  <a:srgbClr val="1C1C1C"/>
                </a:solidFill>
                <a:latin typeface="微软雅黑" panose="020B0503020204020204" pitchFamily="34" charset="-122"/>
              </a:rPr>
              <a:t>、晶格热膨胀</a:t>
            </a:r>
          </a:p>
        </p:txBody>
      </p:sp>
      <p:sp>
        <p:nvSpPr>
          <p:cNvPr id="38915" name="文本框 3"/>
          <p:cNvSpPr txBox="1">
            <a:spLocks noChangeArrowheads="1"/>
          </p:cNvSpPr>
          <p:nvPr/>
        </p:nvSpPr>
        <p:spPr bwMode="auto">
          <a:xfrm>
            <a:off x="468313" y="1989138"/>
            <a:ext cx="6335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sz="2800">
                <a:solidFill>
                  <a:srgbClr val="1C1C1C"/>
                </a:solidFill>
                <a:latin typeface="微软雅黑" panose="020B0503020204020204" pitchFamily="34" charset="-122"/>
              </a:rPr>
              <a:t>*</a:t>
            </a:r>
            <a:r>
              <a:rPr lang="zh-CN" altLang="en-US" sz="2800">
                <a:solidFill>
                  <a:srgbClr val="1C1C1C"/>
                </a:solidFill>
                <a:latin typeface="微软雅黑" panose="020B0503020204020204" pitchFamily="34" charset="-122"/>
              </a:rPr>
              <a:t>热膨胀是晶格振动的非谐效应。</a:t>
            </a:r>
          </a:p>
        </p:txBody>
      </p:sp>
      <p:graphicFrame>
        <p:nvGraphicFramePr>
          <p:cNvPr id="38916" name="Object 5"/>
          <p:cNvGraphicFramePr>
            <a:graphicFrameLocks noChangeAspect="1"/>
          </p:cNvGraphicFramePr>
          <p:nvPr>
            <p:ph sz="half" idx="4294967295"/>
          </p:nvPr>
        </p:nvGraphicFramePr>
        <p:xfrm>
          <a:off x="3213100" y="5446713"/>
          <a:ext cx="1790700" cy="1295400"/>
        </p:xfrm>
        <a:graphic>
          <a:graphicData uri="http://schemas.openxmlformats.org/presentationml/2006/ole">
            <mc:AlternateContent xmlns:mc="http://schemas.openxmlformats.org/markup-compatibility/2006">
              <mc:Choice xmlns:v="urn:schemas-microsoft-com:vml" Requires="v">
                <p:oleObj spid="_x0000_s38922" name="Equation" r:id="rId3" imgW="596900" imgH="431800" progId="Equation.DSMT4">
                  <p:embed/>
                </p:oleObj>
              </mc:Choice>
              <mc:Fallback>
                <p:oleObj name="Equation" r:id="rId3" imgW="596900" imgH="4318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100" y="5446713"/>
                        <a:ext cx="17907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0"/>
          <p:cNvGraphicFramePr>
            <a:graphicFrameLocks noGrp="1" noChangeAspect="1"/>
          </p:cNvGraphicFramePr>
          <p:nvPr>
            <p:ph idx="4294967295"/>
          </p:nvPr>
        </p:nvGraphicFramePr>
        <p:xfrm>
          <a:off x="3779838" y="2703513"/>
          <a:ext cx="2808287" cy="1103312"/>
        </p:xfrm>
        <a:graphic>
          <a:graphicData uri="http://schemas.openxmlformats.org/presentationml/2006/ole">
            <mc:AlternateContent xmlns:mc="http://schemas.openxmlformats.org/markup-compatibility/2006">
              <mc:Choice xmlns:v="urn:schemas-microsoft-com:vml" Requires="v">
                <p:oleObj spid="_x0000_s38923" name="Equation" r:id="rId5" imgW="1066800" imgH="419100" progId="Equation.DSMT4">
                  <p:embed/>
                </p:oleObj>
              </mc:Choice>
              <mc:Fallback>
                <p:oleObj name="Equation" r:id="rId5" imgW="1066800" imgH="419100" progId="Equation.DSMT4">
                  <p:embed/>
                  <p:pic>
                    <p:nvPicPr>
                      <p:cNvPr id="0" name="Object 2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2703513"/>
                        <a:ext cx="2808287"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8918"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4170363"/>
            <a:ext cx="20415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文本框 7"/>
          <p:cNvSpPr txBox="1">
            <a:spLocks noChangeArrowheads="1"/>
          </p:cNvSpPr>
          <p:nvPr/>
        </p:nvSpPr>
        <p:spPr bwMode="auto">
          <a:xfrm>
            <a:off x="468313" y="2997200"/>
            <a:ext cx="3567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800">
                <a:solidFill>
                  <a:srgbClr val="1C1C1C"/>
                </a:solidFill>
                <a:latin typeface="微软雅黑" panose="020B0503020204020204" pitchFamily="34" charset="-122"/>
              </a:rPr>
              <a:t>格林爱森状态方程</a:t>
            </a:r>
          </a:p>
        </p:txBody>
      </p:sp>
      <p:sp>
        <p:nvSpPr>
          <p:cNvPr id="38920" name="文本框 9"/>
          <p:cNvSpPr txBox="1">
            <a:spLocks noChangeArrowheads="1"/>
          </p:cNvSpPr>
          <p:nvPr/>
        </p:nvSpPr>
        <p:spPr bwMode="auto">
          <a:xfrm>
            <a:off x="611188" y="4386263"/>
            <a:ext cx="35671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800">
                <a:solidFill>
                  <a:srgbClr val="1C1C1C"/>
                </a:solidFill>
                <a:latin typeface="微软雅黑" panose="020B0503020204020204" pitchFamily="34" charset="-122"/>
              </a:rPr>
              <a:t>格林爱森常数</a:t>
            </a:r>
          </a:p>
        </p:txBody>
      </p:sp>
      <p:sp>
        <p:nvSpPr>
          <p:cNvPr id="38921" name="文本框 11"/>
          <p:cNvSpPr txBox="1">
            <a:spLocks noChangeArrowheads="1"/>
          </p:cNvSpPr>
          <p:nvPr/>
        </p:nvSpPr>
        <p:spPr bwMode="auto">
          <a:xfrm>
            <a:off x="590550" y="5784850"/>
            <a:ext cx="3567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800">
                <a:solidFill>
                  <a:srgbClr val="1C1C1C"/>
                </a:solidFill>
                <a:latin typeface="微软雅黑" panose="020B0503020204020204" pitchFamily="34" charset="-122"/>
              </a:rPr>
              <a:t>格林爱森定律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3"/>
          <p:cNvSpPr txBox="1">
            <a:spLocks noChangeArrowheads="1"/>
          </p:cNvSpPr>
          <p:nvPr/>
        </p:nvSpPr>
        <p:spPr bwMode="auto">
          <a:xfrm>
            <a:off x="314325" y="1000125"/>
            <a:ext cx="2879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en-US" altLang="zh-CN" sz="2800">
                <a:solidFill>
                  <a:srgbClr val="1C1C1C"/>
                </a:solidFill>
                <a:latin typeface="微软雅黑" panose="020B0503020204020204" pitchFamily="34" charset="-122"/>
              </a:rPr>
              <a:t>5</a:t>
            </a:r>
            <a:r>
              <a:rPr lang="zh-CN" altLang="en-US" sz="2800">
                <a:solidFill>
                  <a:srgbClr val="1C1C1C"/>
                </a:solidFill>
                <a:latin typeface="微软雅黑" panose="020B0503020204020204" pitchFamily="34" charset="-122"/>
              </a:rPr>
              <a:t>、晶格热传导</a:t>
            </a:r>
          </a:p>
        </p:txBody>
      </p:sp>
      <p:grpSp>
        <p:nvGrpSpPr>
          <p:cNvPr id="39939" name="Group 7"/>
          <p:cNvGrpSpPr>
            <a:grpSpLocks/>
          </p:cNvGrpSpPr>
          <p:nvPr/>
        </p:nvGrpSpPr>
        <p:grpSpPr bwMode="auto">
          <a:xfrm>
            <a:off x="755650" y="2351088"/>
            <a:ext cx="3124200" cy="2514600"/>
            <a:chOff x="3072" y="1536"/>
            <a:chExt cx="1968" cy="1584"/>
          </a:xfrm>
        </p:grpSpPr>
        <p:sp>
          <p:nvSpPr>
            <p:cNvPr id="39963" name="Rectangle 8"/>
            <p:cNvSpPr>
              <a:spLocks noChangeArrowheads="1"/>
            </p:cNvSpPr>
            <p:nvPr/>
          </p:nvSpPr>
          <p:spPr bwMode="auto">
            <a:xfrm>
              <a:off x="3072" y="1824"/>
              <a:ext cx="1680" cy="1296"/>
            </a:xfrm>
            <a:prstGeom prst="rect">
              <a:avLst/>
            </a:prstGeom>
            <a:noFill/>
            <a:ln w="38100">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微软雅黑" panose="020B0503020204020204" pitchFamily="34" charset="-122"/>
              </a:endParaRPr>
            </a:p>
          </p:txBody>
        </p:sp>
        <p:sp>
          <p:nvSpPr>
            <p:cNvPr id="39964" name="Line 9"/>
            <p:cNvSpPr>
              <a:spLocks noChangeShapeType="1"/>
            </p:cNvSpPr>
            <p:nvPr/>
          </p:nvSpPr>
          <p:spPr bwMode="auto">
            <a:xfrm>
              <a:off x="3888" y="2496"/>
              <a:ext cx="1152"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5" name="Line 10"/>
            <p:cNvSpPr>
              <a:spLocks noChangeShapeType="1"/>
            </p:cNvSpPr>
            <p:nvPr/>
          </p:nvSpPr>
          <p:spPr bwMode="auto">
            <a:xfrm flipV="1">
              <a:off x="3888" y="1584"/>
              <a:ext cx="0" cy="912"/>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6" name="Line 11"/>
            <p:cNvSpPr>
              <a:spLocks noChangeShapeType="1"/>
            </p:cNvSpPr>
            <p:nvPr/>
          </p:nvSpPr>
          <p:spPr bwMode="auto">
            <a:xfrm flipV="1">
              <a:off x="3552" y="2496"/>
              <a:ext cx="336" cy="48"/>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7" name="Line 12"/>
            <p:cNvSpPr>
              <a:spLocks noChangeShapeType="1"/>
            </p:cNvSpPr>
            <p:nvPr/>
          </p:nvSpPr>
          <p:spPr bwMode="auto">
            <a:xfrm flipV="1">
              <a:off x="3696" y="2496"/>
              <a:ext cx="192" cy="432"/>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8" name="Line 13"/>
            <p:cNvSpPr>
              <a:spLocks noChangeShapeType="1"/>
            </p:cNvSpPr>
            <p:nvPr/>
          </p:nvSpPr>
          <p:spPr bwMode="auto">
            <a:xfrm flipV="1">
              <a:off x="3888" y="2304"/>
              <a:ext cx="384" cy="19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69" name="Object 14"/>
            <p:cNvGraphicFramePr>
              <a:graphicFrameLocks noChangeAspect="1"/>
            </p:cNvGraphicFramePr>
            <p:nvPr/>
          </p:nvGraphicFramePr>
          <p:xfrm>
            <a:off x="3360" y="2352"/>
            <a:ext cx="184" cy="260"/>
          </p:xfrm>
          <a:graphic>
            <a:graphicData uri="http://schemas.openxmlformats.org/presentationml/2006/ole">
              <mc:AlternateContent xmlns:mc="http://schemas.openxmlformats.org/markup-compatibility/2006">
                <mc:Choice xmlns:v="urn:schemas-microsoft-com:vml" Requires="v">
                  <p:oleObj spid="_x0000_s39974" name="Equation" r:id="rId3" imgW="152268" imgH="215713" progId="Equation.3">
                    <p:embed/>
                  </p:oleObj>
                </mc:Choice>
                <mc:Fallback>
                  <p:oleObj name="Equation" r:id="rId3" imgW="152268" imgH="215713"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 y="2352"/>
                          <a:ext cx="184"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70" name="Object 15"/>
            <p:cNvGraphicFramePr>
              <a:graphicFrameLocks noChangeAspect="1"/>
            </p:cNvGraphicFramePr>
            <p:nvPr/>
          </p:nvGraphicFramePr>
          <p:xfrm>
            <a:off x="3497" y="2832"/>
            <a:ext cx="199" cy="260"/>
          </p:xfrm>
          <a:graphic>
            <a:graphicData uri="http://schemas.openxmlformats.org/presentationml/2006/ole">
              <mc:AlternateContent xmlns:mc="http://schemas.openxmlformats.org/markup-compatibility/2006">
                <mc:Choice xmlns:v="urn:schemas-microsoft-com:vml" Requires="v">
                  <p:oleObj spid="_x0000_s39975" name="Equation" r:id="rId5" imgW="164885" imgH="215619" progId="Equation.3">
                    <p:embed/>
                  </p:oleObj>
                </mc:Choice>
                <mc:Fallback>
                  <p:oleObj name="Equation" r:id="rId5" imgW="164885" imgH="215619"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7" y="2832"/>
                          <a:ext cx="19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71" name="Object 16"/>
            <p:cNvGraphicFramePr>
              <a:graphicFrameLocks noChangeAspect="1"/>
            </p:cNvGraphicFramePr>
            <p:nvPr/>
          </p:nvGraphicFramePr>
          <p:xfrm>
            <a:off x="4265" y="2056"/>
            <a:ext cx="199" cy="276"/>
          </p:xfrm>
          <a:graphic>
            <a:graphicData uri="http://schemas.openxmlformats.org/presentationml/2006/ole">
              <mc:AlternateContent xmlns:mc="http://schemas.openxmlformats.org/markup-compatibility/2006">
                <mc:Choice xmlns:v="urn:schemas-microsoft-com:vml" Requires="v">
                  <p:oleObj spid="_x0000_s39976" name="Equation" r:id="rId7" imgW="165028" imgH="228501" progId="Equation.3">
                    <p:embed/>
                  </p:oleObj>
                </mc:Choice>
                <mc:Fallback>
                  <p:oleObj name="Equation" r:id="rId7" imgW="165028" imgH="228501"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5" y="2056"/>
                          <a:ext cx="199"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72" name="Object 17"/>
            <p:cNvGraphicFramePr>
              <a:graphicFrameLocks noChangeAspect="1"/>
            </p:cNvGraphicFramePr>
            <p:nvPr/>
          </p:nvGraphicFramePr>
          <p:xfrm>
            <a:off x="4848" y="2529"/>
            <a:ext cx="184" cy="291"/>
          </p:xfrm>
          <a:graphic>
            <a:graphicData uri="http://schemas.openxmlformats.org/presentationml/2006/ole">
              <mc:AlternateContent xmlns:mc="http://schemas.openxmlformats.org/markup-compatibility/2006">
                <mc:Choice xmlns:v="urn:schemas-microsoft-com:vml" Requires="v">
                  <p:oleObj spid="_x0000_s39977" name="Equation" r:id="rId9" imgW="152334" imgH="241195" progId="Equation.3">
                    <p:embed/>
                  </p:oleObj>
                </mc:Choice>
                <mc:Fallback>
                  <p:oleObj name="Equation" r:id="rId9" imgW="152334" imgH="241195"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 y="2529"/>
                          <a:ext cx="18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73" name="Object 18"/>
            <p:cNvGraphicFramePr>
              <a:graphicFrameLocks noChangeAspect="1"/>
            </p:cNvGraphicFramePr>
            <p:nvPr/>
          </p:nvGraphicFramePr>
          <p:xfrm>
            <a:off x="3641" y="1536"/>
            <a:ext cx="199" cy="291"/>
          </p:xfrm>
          <a:graphic>
            <a:graphicData uri="http://schemas.openxmlformats.org/presentationml/2006/ole">
              <mc:AlternateContent xmlns:mc="http://schemas.openxmlformats.org/markup-compatibility/2006">
                <mc:Choice xmlns:v="urn:schemas-microsoft-com:vml" Requires="v">
                  <p:oleObj spid="_x0000_s39978" name="Equation" r:id="rId11" imgW="164957" imgH="241091" progId="Equation.3">
                    <p:embed/>
                  </p:oleObj>
                </mc:Choice>
                <mc:Fallback>
                  <p:oleObj name="Equation" r:id="rId11" imgW="164957" imgH="241091"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1" y="1536"/>
                          <a:ext cx="19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40" name="Group 6"/>
          <p:cNvGrpSpPr>
            <a:grpSpLocks/>
          </p:cNvGrpSpPr>
          <p:nvPr/>
        </p:nvGrpSpPr>
        <p:grpSpPr bwMode="auto">
          <a:xfrm>
            <a:off x="4643438" y="2374900"/>
            <a:ext cx="3840162" cy="2851150"/>
            <a:chOff x="269" y="1632"/>
            <a:chExt cx="2419" cy="1796"/>
          </a:xfrm>
        </p:grpSpPr>
        <p:sp>
          <p:nvSpPr>
            <p:cNvPr id="39947" name="Rectangle 7"/>
            <p:cNvSpPr>
              <a:spLocks noChangeArrowheads="1"/>
            </p:cNvSpPr>
            <p:nvPr/>
          </p:nvSpPr>
          <p:spPr bwMode="auto">
            <a:xfrm>
              <a:off x="768" y="1950"/>
              <a:ext cx="1344" cy="1296"/>
            </a:xfrm>
            <a:prstGeom prst="rect">
              <a:avLst/>
            </a:prstGeom>
            <a:noFill/>
            <a:ln w="38100">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微软雅黑" panose="020B0503020204020204" pitchFamily="34" charset="-122"/>
              </a:endParaRPr>
            </a:p>
          </p:txBody>
        </p:sp>
        <p:sp>
          <p:nvSpPr>
            <p:cNvPr id="39948" name="Line 8"/>
            <p:cNvSpPr>
              <a:spLocks noChangeShapeType="1"/>
            </p:cNvSpPr>
            <p:nvPr/>
          </p:nvSpPr>
          <p:spPr bwMode="auto">
            <a:xfrm>
              <a:off x="1440" y="2592"/>
              <a:ext cx="1104"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49" name="Line 9"/>
            <p:cNvSpPr>
              <a:spLocks noChangeShapeType="1"/>
            </p:cNvSpPr>
            <p:nvPr/>
          </p:nvSpPr>
          <p:spPr bwMode="auto">
            <a:xfrm flipV="1">
              <a:off x="1440" y="1680"/>
              <a:ext cx="0" cy="912"/>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50" name="Object 10"/>
            <p:cNvGraphicFramePr>
              <a:graphicFrameLocks noChangeAspect="1"/>
            </p:cNvGraphicFramePr>
            <p:nvPr/>
          </p:nvGraphicFramePr>
          <p:xfrm>
            <a:off x="1104" y="2016"/>
            <a:ext cx="184" cy="260"/>
          </p:xfrm>
          <a:graphic>
            <a:graphicData uri="http://schemas.openxmlformats.org/presentationml/2006/ole">
              <mc:AlternateContent xmlns:mc="http://schemas.openxmlformats.org/markup-compatibility/2006">
                <mc:Choice xmlns:v="urn:schemas-microsoft-com:vml" Requires="v">
                  <p:oleObj spid="_x0000_s39979" name="Equation" r:id="rId13" imgW="152268" imgH="215713" progId="Equation.3">
                    <p:embed/>
                  </p:oleObj>
                </mc:Choice>
                <mc:Fallback>
                  <p:oleObj name="Equation" r:id="rId13" imgW="152268" imgH="215713"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016"/>
                          <a:ext cx="184"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1" name="Object 11"/>
            <p:cNvGraphicFramePr>
              <a:graphicFrameLocks noChangeAspect="1"/>
            </p:cNvGraphicFramePr>
            <p:nvPr/>
          </p:nvGraphicFramePr>
          <p:xfrm>
            <a:off x="864" y="2160"/>
            <a:ext cx="199" cy="260"/>
          </p:xfrm>
          <a:graphic>
            <a:graphicData uri="http://schemas.openxmlformats.org/presentationml/2006/ole">
              <mc:AlternateContent xmlns:mc="http://schemas.openxmlformats.org/markup-compatibility/2006">
                <mc:Choice xmlns:v="urn:schemas-microsoft-com:vml" Requires="v">
                  <p:oleObj spid="_x0000_s39980" name="Equation" r:id="rId14" imgW="164885" imgH="215619" progId="Equation.3">
                    <p:embed/>
                  </p:oleObj>
                </mc:Choice>
                <mc:Fallback>
                  <p:oleObj name="Equation" r:id="rId14" imgW="164885" imgH="215619"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 y="2160"/>
                          <a:ext cx="19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2" name="Object 12"/>
            <p:cNvGraphicFramePr>
              <a:graphicFrameLocks noChangeAspect="1"/>
            </p:cNvGraphicFramePr>
            <p:nvPr/>
          </p:nvGraphicFramePr>
          <p:xfrm>
            <a:off x="1817" y="2152"/>
            <a:ext cx="199" cy="276"/>
          </p:xfrm>
          <a:graphic>
            <a:graphicData uri="http://schemas.openxmlformats.org/presentationml/2006/ole">
              <mc:AlternateContent xmlns:mc="http://schemas.openxmlformats.org/markup-compatibility/2006">
                <mc:Choice xmlns:v="urn:schemas-microsoft-com:vml" Requires="v">
                  <p:oleObj spid="_x0000_s39981" name="Equation" r:id="rId15" imgW="165028" imgH="228501" progId="Equation.3">
                    <p:embed/>
                  </p:oleObj>
                </mc:Choice>
                <mc:Fallback>
                  <p:oleObj name="Equation" r:id="rId15" imgW="165028" imgH="228501"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7" y="2152"/>
                          <a:ext cx="199"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3" name="Object 13"/>
            <p:cNvGraphicFramePr>
              <a:graphicFrameLocks noChangeAspect="1"/>
            </p:cNvGraphicFramePr>
            <p:nvPr/>
          </p:nvGraphicFramePr>
          <p:xfrm>
            <a:off x="2400" y="2625"/>
            <a:ext cx="184" cy="291"/>
          </p:xfrm>
          <a:graphic>
            <a:graphicData uri="http://schemas.openxmlformats.org/presentationml/2006/ole">
              <mc:AlternateContent xmlns:mc="http://schemas.openxmlformats.org/markup-compatibility/2006">
                <mc:Choice xmlns:v="urn:schemas-microsoft-com:vml" Requires="v">
                  <p:oleObj spid="_x0000_s39982" name="Equation" r:id="rId16" imgW="152334" imgH="241195" progId="Equation.3">
                    <p:embed/>
                  </p:oleObj>
                </mc:Choice>
                <mc:Fallback>
                  <p:oleObj name="Equation" r:id="rId16" imgW="152334" imgH="241195"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0" y="2625"/>
                          <a:ext cx="184"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4" name="Object 14"/>
            <p:cNvGraphicFramePr>
              <a:graphicFrameLocks noChangeAspect="1"/>
            </p:cNvGraphicFramePr>
            <p:nvPr/>
          </p:nvGraphicFramePr>
          <p:xfrm>
            <a:off x="1193" y="1632"/>
            <a:ext cx="199" cy="291"/>
          </p:xfrm>
          <a:graphic>
            <a:graphicData uri="http://schemas.openxmlformats.org/presentationml/2006/ole">
              <mc:AlternateContent xmlns:mc="http://schemas.openxmlformats.org/markup-compatibility/2006">
                <mc:Choice xmlns:v="urn:schemas-microsoft-com:vml" Requires="v">
                  <p:oleObj spid="_x0000_s39983" name="Equation" r:id="rId17" imgW="164957" imgH="241091" progId="Equation.3">
                    <p:embed/>
                  </p:oleObj>
                </mc:Choice>
                <mc:Fallback>
                  <p:oleObj name="Equation" r:id="rId17" imgW="164957" imgH="241091"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3" y="1632"/>
                          <a:ext cx="199"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5" name="Line 15"/>
            <p:cNvSpPr>
              <a:spLocks noChangeShapeType="1"/>
            </p:cNvSpPr>
            <p:nvPr/>
          </p:nvSpPr>
          <p:spPr bwMode="auto">
            <a:xfrm>
              <a:off x="1056" y="2160"/>
              <a:ext cx="384" cy="432"/>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6" name="Line 16"/>
            <p:cNvSpPr>
              <a:spLocks noChangeShapeType="1"/>
            </p:cNvSpPr>
            <p:nvPr/>
          </p:nvSpPr>
          <p:spPr bwMode="auto">
            <a:xfrm>
              <a:off x="864" y="2448"/>
              <a:ext cx="576" cy="144"/>
            </a:xfrm>
            <a:prstGeom prst="line">
              <a:avLst/>
            </a:prstGeom>
            <a:noFill/>
            <a:ln w="254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7" name="Line 17"/>
            <p:cNvSpPr>
              <a:spLocks noChangeShapeType="1"/>
            </p:cNvSpPr>
            <p:nvPr/>
          </p:nvSpPr>
          <p:spPr bwMode="auto">
            <a:xfrm>
              <a:off x="1440" y="2592"/>
              <a:ext cx="816" cy="57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58" name="Object 18"/>
            <p:cNvGraphicFramePr>
              <a:graphicFrameLocks noChangeAspect="1"/>
            </p:cNvGraphicFramePr>
            <p:nvPr/>
          </p:nvGraphicFramePr>
          <p:xfrm>
            <a:off x="2167" y="3168"/>
            <a:ext cx="521" cy="260"/>
          </p:xfrm>
          <a:graphic>
            <a:graphicData uri="http://schemas.openxmlformats.org/presentationml/2006/ole">
              <mc:AlternateContent xmlns:mc="http://schemas.openxmlformats.org/markup-compatibility/2006">
                <mc:Choice xmlns:v="urn:schemas-microsoft-com:vml" Requires="v">
                  <p:oleObj spid="_x0000_s39984" name="Equation" r:id="rId18" imgW="431613" imgH="215806" progId="Equation.3">
                    <p:embed/>
                  </p:oleObj>
                </mc:Choice>
                <mc:Fallback>
                  <p:oleObj name="Equation" r:id="rId18" imgW="431613" imgH="215806" progId="Equation.3">
                    <p:embed/>
                    <p:pic>
                      <p:nvPicPr>
                        <p:cNvPr id="0"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67" y="3168"/>
                          <a:ext cx="521"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9" name="Line 19"/>
            <p:cNvSpPr>
              <a:spLocks noChangeShapeType="1"/>
            </p:cNvSpPr>
            <p:nvPr/>
          </p:nvSpPr>
          <p:spPr bwMode="auto">
            <a:xfrm flipH="1">
              <a:off x="882" y="3159"/>
              <a:ext cx="1344"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60" name="Line 20"/>
            <p:cNvSpPr>
              <a:spLocks noChangeShapeType="1"/>
            </p:cNvSpPr>
            <p:nvPr/>
          </p:nvSpPr>
          <p:spPr bwMode="auto">
            <a:xfrm flipH="1">
              <a:off x="864" y="2592"/>
              <a:ext cx="576" cy="57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9961" name="Object 21"/>
            <p:cNvGraphicFramePr>
              <a:graphicFrameLocks noChangeAspect="1"/>
            </p:cNvGraphicFramePr>
            <p:nvPr/>
          </p:nvGraphicFramePr>
          <p:xfrm>
            <a:off x="1218" y="2910"/>
            <a:ext cx="219" cy="273"/>
          </p:xfrm>
          <a:graphic>
            <a:graphicData uri="http://schemas.openxmlformats.org/presentationml/2006/ole">
              <mc:AlternateContent xmlns:mc="http://schemas.openxmlformats.org/markup-compatibility/2006">
                <mc:Choice xmlns:v="urn:schemas-microsoft-com:vml" Requires="v">
                  <p:oleObj spid="_x0000_s39985" name="Equation" r:id="rId20" imgW="203024" imgH="253780" progId="Equation.3">
                    <p:embed/>
                  </p:oleObj>
                </mc:Choice>
                <mc:Fallback>
                  <p:oleObj name="Equation" r:id="rId20" imgW="203024" imgH="253780" progId="Equation.3">
                    <p:embed/>
                    <p:pic>
                      <p:nvPicPr>
                        <p:cNvPr id="0" name="Object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18" y="2910"/>
                          <a:ext cx="219"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2" name="Object 22"/>
            <p:cNvGraphicFramePr>
              <a:graphicFrameLocks noChangeAspect="1"/>
            </p:cNvGraphicFramePr>
            <p:nvPr/>
          </p:nvGraphicFramePr>
          <p:xfrm>
            <a:off x="269" y="2653"/>
            <a:ext cx="889" cy="306"/>
          </p:xfrm>
          <a:graphic>
            <a:graphicData uri="http://schemas.openxmlformats.org/presentationml/2006/ole">
              <mc:AlternateContent xmlns:mc="http://schemas.openxmlformats.org/markup-compatibility/2006">
                <mc:Choice xmlns:v="urn:schemas-microsoft-com:vml" Requires="v">
                  <p:oleObj spid="_x0000_s39986" name="Equation" r:id="rId22" imgW="736280" imgH="253890" progId="Equation.3">
                    <p:embed/>
                  </p:oleObj>
                </mc:Choice>
                <mc:Fallback>
                  <p:oleObj name="Equation" r:id="rId22" imgW="736280" imgH="253890" progId="Equation.3">
                    <p:embed/>
                    <p:pic>
                      <p:nvPicPr>
                        <p:cNvPr id="0" name="Object 2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9" y="2653"/>
                          <a:ext cx="889"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941" name="文本框 2"/>
          <p:cNvSpPr txBox="1">
            <a:spLocks noChangeArrowheads="1"/>
          </p:cNvSpPr>
          <p:nvPr/>
        </p:nvSpPr>
        <p:spPr bwMode="auto">
          <a:xfrm>
            <a:off x="107950" y="5013325"/>
            <a:ext cx="41370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a:spcBef>
                <a:spcPct val="0"/>
              </a:spcBef>
              <a:buFontTx/>
              <a:buNone/>
            </a:pPr>
            <a:r>
              <a:rPr lang="en-US" altLang="zh-CN" sz="2800">
                <a:solidFill>
                  <a:srgbClr val="1C1C1C"/>
                </a:solidFill>
                <a:latin typeface="微软雅黑" panose="020B0503020204020204" pitchFamily="34" charset="-122"/>
              </a:rPr>
              <a:t>N</a:t>
            </a:r>
            <a:r>
              <a:rPr lang="zh-CN" altLang="en-US" sz="2800">
                <a:solidFill>
                  <a:srgbClr val="1C1C1C"/>
                </a:solidFill>
                <a:latin typeface="微软雅黑" panose="020B0503020204020204" pitchFamily="34" charset="-122"/>
              </a:rPr>
              <a:t>过程</a:t>
            </a:r>
            <a:endParaRPr lang="en-US" altLang="zh-CN" sz="2800">
              <a:solidFill>
                <a:srgbClr val="1C1C1C"/>
              </a:solidFill>
              <a:latin typeface="微软雅黑" panose="020B0503020204020204" pitchFamily="34" charset="-122"/>
            </a:endParaRPr>
          </a:p>
          <a:p>
            <a:pPr algn="ctr">
              <a:spcBef>
                <a:spcPct val="0"/>
              </a:spcBef>
              <a:buFontTx/>
              <a:buNone/>
            </a:pPr>
            <a:r>
              <a:rPr lang="zh-CN" altLang="en-US" sz="2800">
                <a:solidFill>
                  <a:srgbClr val="1C1C1C"/>
                </a:solidFill>
                <a:latin typeface="微软雅黑" panose="020B0503020204020204" pitchFamily="34" charset="-122"/>
              </a:rPr>
              <a:t>对热平衡有贡献</a:t>
            </a:r>
          </a:p>
        </p:txBody>
      </p:sp>
      <p:sp>
        <p:nvSpPr>
          <p:cNvPr id="39942" name="文本框 34"/>
          <p:cNvSpPr txBox="1">
            <a:spLocks noChangeArrowheads="1"/>
          </p:cNvSpPr>
          <p:nvPr/>
        </p:nvSpPr>
        <p:spPr bwMode="auto">
          <a:xfrm>
            <a:off x="5181600" y="5153025"/>
            <a:ext cx="34194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a:spcBef>
                <a:spcPct val="0"/>
              </a:spcBef>
              <a:buFontTx/>
              <a:buNone/>
            </a:pPr>
            <a:r>
              <a:rPr lang="en-US" altLang="zh-CN" sz="2800">
                <a:solidFill>
                  <a:srgbClr val="1C1C1C"/>
                </a:solidFill>
                <a:latin typeface="微软雅黑" panose="020B0503020204020204" pitchFamily="34" charset="-122"/>
              </a:rPr>
              <a:t>U</a:t>
            </a:r>
            <a:r>
              <a:rPr lang="zh-CN" altLang="en-US" sz="2800">
                <a:solidFill>
                  <a:srgbClr val="1C1C1C"/>
                </a:solidFill>
                <a:latin typeface="微软雅黑" panose="020B0503020204020204" pitchFamily="34" charset="-122"/>
              </a:rPr>
              <a:t>过程</a:t>
            </a:r>
            <a:endParaRPr lang="en-US" altLang="zh-CN" sz="2800">
              <a:solidFill>
                <a:srgbClr val="1C1C1C"/>
              </a:solidFill>
              <a:latin typeface="微软雅黑" panose="020B0503020204020204" pitchFamily="34" charset="-122"/>
            </a:endParaRPr>
          </a:p>
          <a:p>
            <a:pPr>
              <a:spcBef>
                <a:spcPct val="0"/>
              </a:spcBef>
              <a:buFontTx/>
              <a:buNone/>
            </a:pPr>
            <a:r>
              <a:rPr lang="zh-CN" altLang="en-US" sz="2800">
                <a:solidFill>
                  <a:srgbClr val="1C1C1C"/>
                </a:solidFill>
                <a:latin typeface="微软雅黑" panose="020B0503020204020204" pitchFamily="34" charset="-122"/>
              </a:rPr>
              <a:t>产生热阻的重要原因</a:t>
            </a:r>
          </a:p>
        </p:txBody>
      </p:sp>
      <p:sp>
        <p:nvSpPr>
          <p:cNvPr id="34" name="文本框 33"/>
          <p:cNvSpPr txBox="1">
            <a:spLocks noRot="1" noChangeAspect="1" noMove="1" noResize="1" noEditPoints="1" noAdjustHandles="1" noChangeArrowheads="1" noChangeShapeType="1" noTextEdit="1"/>
          </p:cNvSpPr>
          <p:nvPr/>
        </p:nvSpPr>
        <p:spPr>
          <a:xfrm>
            <a:off x="3661048" y="764704"/>
            <a:ext cx="4943400" cy="1335622"/>
          </a:xfrm>
          <a:prstGeom prst="rect">
            <a:avLst/>
          </a:prstGeom>
          <a:blipFill rotWithShape="0">
            <a:blip r:embed="rId24"/>
            <a:stretch>
              <a:fillRect l="-2463" b="-2252"/>
            </a:stretch>
          </a:blipFill>
          <a:ln>
            <a:solidFill>
              <a:srgbClr val="CC0000"/>
            </a:solidFill>
          </a:ln>
        </p:spPr>
        <p:txBody>
          <a:bodyPr/>
          <a:lstStyle/>
          <a:p>
            <a:pPr>
              <a:defRPr/>
            </a:pPr>
            <a:r>
              <a:rPr lang="zh-CN" altLang="en-US">
                <a:noFill/>
                <a:latin typeface="微软雅黑" panose="020B0503020204020204" pitchFamily="34" charset="-122"/>
                <a:ea typeface="微软雅黑" panose="020B0503020204020204" pitchFamily="34" charset="-122"/>
              </a:rPr>
              <a:t> </a:t>
            </a:r>
          </a:p>
        </p:txBody>
      </p:sp>
      <p:pic>
        <p:nvPicPr>
          <p:cNvPr id="39944" name="图片 36"/>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911225" y="1447800"/>
            <a:ext cx="197485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8"/>
          <p:cNvSpPr txBox="1">
            <a:spLocks noRot="1" noChangeAspect="1" noMove="1" noResize="1" noEditPoints="1" noAdjustHandles="1" noChangeArrowheads="1" noChangeShapeType="1" noTextEdit="1"/>
          </p:cNvSpPr>
          <p:nvPr/>
        </p:nvSpPr>
        <p:spPr>
          <a:xfrm>
            <a:off x="611560" y="6141083"/>
            <a:ext cx="7739136" cy="523220"/>
          </a:xfrm>
          <a:prstGeom prst="rect">
            <a:avLst/>
          </a:prstGeom>
          <a:blipFill rotWithShape="0">
            <a:blip r:embed="rId26"/>
            <a:stretch>
              <a:fillRect t="-15116" b="-27907"/>
            </a:stretch>
          </a:blipFill>
        </p:spPr>
        <p:txBody>
          <a:bodyPr/>
          <a:lstStyle/>
          <a:p>
            <a:pPr>
              <a:defRPr/>
            </a:pPr>
            <a:r>
              <a:rPr lang="zh-CN" altLang="en-US">
                <a:noFill/>
                <a:latin typeface="微软雅黑" panose="020B0503020204020204" pitchFamily="34" charset="-122"/>
                <a:ea typeface="微软雅黑" panose="020B0503020204020204" pitchFamily="34" charset="-122"/>
              </a:rPr>
              <a:t> </a:t>
            </a:r>
          </a:p>
        </p:txBody>
      </p:sp>
      <p:cxnSp>
        <p:nvCxnSpPr>
          <p:cNvPr id="39946" name="直接连接符 40"/>
          <p:cNvCxnSpPr>
            <a:cxnSpLocks noChangeShapeType="1"/>
          </p:cNvCxnSpPr>
          <p:nvPr/>
        </p:nvCxnSpPr>
        <p:spPr bwMode="auto">
          <a:xfrm>
            <a:off x="157163" y="6092825"/>
            <a:ext cx="8662987" cy="0"/>
          </a:xfrm>
          <a:prstGeom prst="line">
            <a:avLst/>
          </a:prstGeom>
          <a:noFill/>
          <a:ln w="19050"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idx="4294967295"/>
          </p:nvPr>
        </p:nvSpPr>
        <p:spPr>
          <a:xfrm>
            <a:off x="468313" y="914400"/>
            <a:ext cx="8243887" cy="788988"/>
          </a:xfrm>
          <a:effectLst>
            <a:prstShdw prst="shdw17" dist="17961" dir="2700000">
              <a:srgbClr val="FFCC99">
                <a:gamma/>
                <a:shade val="60000"/>
                <a:invGamma/>
              </a:srgbClr>
            </a:prstShdw>
          </a:effectLst>
          <a:extLst>
            <a:ext uri="{909E8E84-426E-40DD-AFC4-6F175D3DCCD1}">
              <a14:hiddenFill xmlns:a14="http://schemas.microsoft.com/office/drawing/2010/main">
                <a:solidFill>
                  <a:srgbClr val="FFCC99"/>
                </a:solidFill>
              </a14:hiddenFill>
            </a:ext>
          </a:extLst>
        </p:spPr>
        <p:txBody>
          <a:bodyPr/>
          <a:lstStyle/>
          <a:p>
            <a:pPr eaLnBrk="1" hangingPunct="1">
              <a:defRPr/>
            </a:pPr>
            <a:r>
              <a:rPr lang="zh-CN" altLang="en-US" sz="3200" dirty="0" smtClean="0">
                <a:latin typeface="微软雅黑" panose="020B0503020204020204" pitchFamily="34" charset="-122"/>
              </a:rPr>
              <a:t>热传导规律研究</a:t>
            </a:r>
          </a:p>
        </p:txBody>
      </p:sp>
      <p:sp>
        <p:nvSpPr>
          <p:cNvPr id="22531" name="Text Box 3"/>
          <p:cNvSpPr txBox="1">
            <a:spLocks noChangeArrowheads="1"/>
          </p:cNvSpPr>
          <p:nvPr/>
        </p:nvSpPr>
        <p:spPr bwMode="auto">
          <a:xfrm>
            <a:off x="468313" y="1865313"/>
            <a:ext cx="3455987" cy="1570037"/>
          </a:xfrm>
          <a:prstGeom prst="rect">
            <a:avLst/>
          </a:prstGeom>
          <a:noFill/>
          <a:ln w="19050">
            <a:solidFill>
              <a:srgbClr val="0207C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400">
                <a:latin typeface="微软雅黑" panose="020B0503020204020204" pitchFamily="34" charset="-122"/>
              </a:rPr>
              <a:t>固体的</a:t>
            </a:r>
            <a:r>
              <a:rPr kumimoji="1" lang="zh-CN" altLang="en-US" sz="2400">
                <a:solidFill>
                  <a:srgbClr val="0207CA"/>
                </a:solidFill>
                <a:latin typeface="微软雅黑" panose="020B0503020204020204" pitchFamily="34" charset="-122"/>
              </a:rPr>
              <a:t>热传导</a:t>
            </a:r>
            <a:r>
              <a:rPr kumimoji="1" lang="zh-CN" altLang="en-US" sz="2400">
                <a:latin typeface="微软雅黑" panose="020B0503020204020204" pitchFamily="34" charset="-122"/>
              </a:rPr>
              <a:t>可以通过</a:t>
            </a:r>
            <a:r>
              <a:rPr kumimoji="1" lang="zh-CN" altLang="en-US" sz="2400">
                <a:solidFill>
                  <a:srgbClr val="800000"/>
                </a:solidFill>
                <a:latin typeface="微软雅黑" panose="020B0503020204020204" pitchFamily="34" charset="-122"/>
              </a:rPr>
              <a:t>电子</a:t>
            </a:r>
            <a:r>
              <a:rPr kumimoji="1" lang="zh-CN" altLang="en-US" sz="2400">
                <a:latin typeface="微软雅黑" panose="020B0503020204020204" pitchFamily="34" charset="-122"/>
              </a:rPr>
              <a:t>运动，也可以通过</a:t>
            </a:r>
            <a:r>
              <a:rPr kumimoji="1" lang="zh-CN" altLang="en-US" sz="2400">
                <a:solidFill>
                  <a:srgbClr val="800000"/>
                </a:solidFill>
                <a:latin typeface="微软雅黑" panose="020B0503020204020204" pitchFamily="34" charset="-122"/>
              </a:rPr>
              <a:t>晶格振动</a:t>
            </a:r>
            <a:r>
              <a:rPr kumimoji="1" lang="zh-CN" altLang="en-US" sz="2400">
                <a:latin typeface="微软雅黑" panose="020B0503020204020204" pitchFamily="34" charset="-122"/>
              </a:rPr>
              <a:t>的传播或者说通过</a:t>
            </a:r>
            <a:r>
              <a:rPr kumimoji="1" lang="zh-CN" altLang="en-US" sz="2400">
                <a:solidFill>
                  <a:srgbClr val="800000"/>
                </a:solidFill>
                <a:latin typeface="微软雅黑" panose="020B0503020204020204" pitchFamily="34" charset="-122"/>
              </a:rPr>
              <a:t>声子</a:t>
            </a:r>
            <a:r>
              <a:rPr kumimoji="1" lang="zh-CN" altLang="en-US" sz="2400">
                <a:latin typeface="微软雅黑" panose="020B0503020204020204" pitchFamily="34" charset="-122"/>
              </a:rPr>
              <a:t>的运动来实现。</a:t>
            </a:r>
          </a:p>
        </p:txBody>
      </p:sp>
      <p:sp>
        <p:nvSpPr>
          <p:cNvPr id="22532" name="Text Box 4"/>
          <p:cNvSpPr txBox="1">
            <a:spLocks noChangeArrowheads="1"/>
          </p:cNvSpPr>
          <p:nvPr/>
        </p:nvSpPr>
        <p:spPr bwMode="auto">
          <a:xfrm>
            <a:off x="4278313" y="2747963"/>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400" u="sng">
                <a:latin typeface="微软雅黑" panose="020B0503020204020204" pitchFamily="34" charset="-122"/>
              </a:rPr>
              <a:t>晶格热导</a:t>
            </a:r>
            <a:r>
              <a:rPr kumimoji="1" lang="zh-CN" altLang="en-US" sz="2400">
                <a:latin typeface="微软雅黑" panose="020B0503020204020204" pitchFamily="34" charset="-122"/>
              </a:rPr>
              <a:t>（依赖于声子来完成）</a:t>
            </a:r>
          </a:p>
        </p:txBody>
      </p:sp>
      <p:sp>
        <p:nvSpPr>
          <p:cNvPr id="22533" name="AutoShape 5"/>
          <p:cNvSpPr>
            <a:spLocks/>
          </p:cNvSpPr>
          <p:nvPr/>
        </p:nvSpPr>
        <p:spPr bwMode="auto">
          <a:xfrm>
            <a:off x="3978275" y="1990725"/>
            <a:ext cx="212725" cy="1328738"/>
          </a:xfrm>
          <a:prstGeom prst="leftBrace">
            <a:avLst>
              <a:gd name="adj1" fmla="val 8328"/>
              <a:gd name="adj2" fmla="val 50000"/>
            </a:avLst>
          </a:prstGeom>
          <a:noFill/>
          <a:ln w="28575">
            <a:solidFill>
              <a:srgbClr val="0207C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微软雅黑" panose="020B0503020204020204" pitchFamily="34" charset="-122"/>
            </a:endParaRPr>
          </a:p>
        </p:txBody>
      </p:sp>
      <p:sp>
        <p:nvSpPr>
          <p:cNvPr id="22534" name="Rectangle 6"/>
          <p:cNvSpPr>
            <a:spLocks noChangeArrowheads="1"/>
          </p:cNvSpPr>
          <p:nvPr/>
        </p:nvSpPr>
        <p:spPr bwMode="auto">
          <a:xfrm>
            <a:off x="4278313" y="2003425"/>
            <a:ext cx="1416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400">
                <a:latin typeface="微软雅黑" panose="020B0503020204020204" pitchFamily="34" charset="-122"/>
              </a:rPr>
              <a:t>电子热导</a:t>
            </a:r>
          </a:p>
        </p:txBody>
      </p:sp>
      <p:sp>
        <p:nvSpPr>
          <p:cNvPr id="22535" name="Text Box 7"/>
          <p:cNvSpPr txBox="1">
            <a:spLocks noChangeArrowheads="1"/>
          </p:cNvSpPr>
          <p:nvPr/>
        </p:nvSpPr>
        <p:spPr bwMode="auto">
          <a:xfrm>
            <a:off x="461963" y="3722688"/>
            <a:ext cx="73914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400">
                <a:solidFill>
                  <a:srgbClr val="0207CA"/>
                </a:solidFill>
                <a:latin typeface="微软雅黑" panose="020B0503020204020204" pitchFamily="34" charset="-122"/>
              </a:rPr>
              <a:t>热传导</a:t>
            </a:r>
            <a:r>
              <a:rPr kumimoji="1" lang="en-US" altLang="zh-CN" sz="2400">
                <a:latin typeface="微软雅黑" panose="020B0503020204020204" pitchFamily="34" charset="-122"/>
              </a:rPr>
              <a:t>——</a:t>
            </a:r>
            <a:r>
              <a:rPr kumimoji="1" lang="zh-CN" altLang="en-US" sz="2400">
                <a:latin typeface="微软雅黑" panose="020B0503020204020204" pitchFamily="34" charset="-122"/>
              </a:rPr>
              <a:t>指当系统处于非平衡状态时，将会有热能在系统中传输的过程。</a:t>
            </a:r>
            <a:endParaRPr kumimoji="1" lang="zh-CN" altLang="en-US" sz="2400" i="1">
              <a:latin typeface="微软雅黑" panose="020B0503020204020204" pitchFamily="34" charset="-122"/>
            </a:endParaRPr>
          </a:p>
        </p:txBody>
      </p:sp>
      <p:graphicFrame>
        <p:nvGraphicFramePr>
          <p:cNvPr id="22536" name="对象 1"/>
          <p:cNvGraphicFramePr>
            <a:graphicFrameLocks noChangeAspect="1"/>
          </p:cNvGraphicFramePr>
          <p:nvPr/>
        </p:nvGraphicFramePr>
        <p:xfrm>
          <a:off x="3270250" y="4667250"/>
          <a:ext cx="2317750" cy="719138"/>
        </p:xfrm>
        <a:graphic>
          <a:graphicData uri="http://schemas.openxmlformats.org/presentationml/2006/ole">
            <mc:AlternateContent xmlns:mc="http://schemas.openxmlformats.org/markup-compatibility/2006">
              <mc:Choice xmlns:v="urn:schemas-microsoft-com:vml" Requires="v">
                <p:oleObj spid="_x0000_s22538" name="Equation" r:id="rId3" imgW="774364" imgH="241195" progId="Equation.DSMT4">
                  <p:embed/>
                </p:oleObj>
              </mc:Choice>
              <mc:Fallback>
                <p:oleObj name="Equation" r:id="rId3" imgW="774364" imgH="241195"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0" y="4667250"/>
                        <a:ext cx="23177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3"/>
          <p:cNvGrpSpPr>
            <a:grpSpLocks/>
          </p:cNvGrpSpPr>
          <p:nvPr/>
        </p:nvGrpSpPr>
        <p:grpSpPr bwMode="auto">
          <a:xfrm>
            <a:off x="683568" y="5445222"/>
            <a:ext cx="7391400" cy="887620"/>
            <a:chOff x="683568" y="4767753"/>
            <a:chExt cx="7391400" cy="887680"/>
          </a:xfrm>
          <a:noFill/>
        </p:grpSpPr>
        <p:sp>
          <p:nvSpPr>
            <p:cNvPr id="5130" name="Text Box 7"/>
            <p:cNvSpPr txBox="1">
              <a:spLocks noChangeArrowheads="1"/>
            </p:cNvSpPr>
            <p:nvPr/>
          </p:nvSpPr>
          <p:spPr bwMode="auto">
            <a:xfrm>
              <a:off x="683568" y="5193768"/>
              <a:ext cx="7391400" cy="461665"/>
            </a:xfrm>
            <a:prstGeom prst="rect">
              <a:avLst/>
            </a:prstGeom>
            <a:grpFill/>
            <a:ln w="38100">
              <a:solidFill>
                <a:schemeClr val="tx1"/>
              </a:solidFill>
              <a:miter lim="800000"/>
              <a:headEnd/>
              <a:tailEnd/>
            </a:ln>
          </p:spPr>
          <p:txBody>
            <a:bodyPr>
              <a:spAutoFit/>
            </a:bodyPr>
            <a:lstStyle>
              <a:lvl1pPr>
                <a:spcBef>
                  <a:spcPct val="20000"/>
                </a:spcBef>
                <a:buChar char="•"/>
                <a:defRPr sz="3200">
                  <a:solidFill>
                    <a:schemeClr val="tx1"/>
                  </a:solidFill>
                  <a:latin typeface="Verdana" pitchFamily="34" charset="0"/>
                  <a:ea typeface="宋体" pitchFamily="2" charset="-122"/>
                </a:defRPr>
              </a:lvl1pPr>
              <a:lvl2pPr marL="742950" indent="-285750">
                <a:spcBef>
                  <a:spcPct val="20000"/>
                </a:spcBef>
                <a:buChar char="–"/>
                <a:defRPr sz="2800">
                  <a:solidFill>
                    <a:schemeClr val="tx1"/>
                  </a:solidFill>
                  <a:latin typeface="Verdana" pitchFamily="34" charset="0"/>
                  <a:ea typeface="宋体" pitchFamily="2" charset="-122"/>
                </a:defRPr>
              </a:lvl2pPr>
              <a:lvl3pPr marL="1143000" indent="-228600">
                <a:spcBef>
                  <a:spcPct val="20000"/>
                </a:spcBef>
                <a:buChar char="•"/>
                <a:defRPr sz="2400">
                  <a:solidFill>
                    <a:schemeClr val="tx1"/>
                  </a:solidFill>
                  <a:latin typeface="Verdana" pitchFamily="34" charset="0"/>
                  <a:ea typeface="宋体" pitchFamily="2" charset="-122"/>
                </a:defRPr>
              </a:lvl3pPr>
              <a:lvl4pPr marL="1600200" indent="-228600">
                <a:spcBef>
                  <a:spcPct val="20000"/>
                </a:spcBef>
                <a:buChar char="–"/>
                <a:defRPr sz="2000">
                  <a:solidFill>
                    <a:schemeClr val="tx1"/>
                  </a:solidFill>
                  <a:latin typeface="Verdana" pitchFamily="34" charset="0"/>
                  <a:ea typeface="宋体" pitchFamily="2" charset="-122"/>
                </a:defRPr>
              </a:lvl4pPr>
              <a:lvl5pPr marL="2057400" indent="-228600">
                <a:spcBef>
                  <a:spcPct val="20000"/>
                </a:spcBef>
                <a:buChar char="»"/>
                <a:defRPr sz="2000">
                  <a:solidFill>
                    <a:schemeClr val="tx1"/>
                  </a:solidFill>
                  <a:latin typeface="Verdana"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Verdana"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Verdana"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Verdana"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Verdana" pitchFamily="34" charset="0"/>
                  <a:ea typeface="宋体" pitchFamily="2" charset="-122"/>
                </a:defRPr>
              </a:lvl9pPr>
            </a:lstStyle>
            <a:p>
              <a:pPr algn="ctr" eaLnBrk="1" hangingPunct="1">
                <a:spcBef>
                  <a:spcPct val="50000"/>
                </a:spcBef>
                <a:buFontTx/>
                <a:buNone/>
                <a:defRPr/>
              </a:pPr>
              <a:r>
                <a:rPr kumimoji="1" lang="zh-CN" altLang="en-US" sz="2400" dirty="0" smtClean="0">
                  <a:latin typeface="微软雅黑" panose="020B0503020204020204" pitchFamily="34" charset="-122"/>
                  <a:ea typeface="微软雅黑" panose="020B0503020204020204" pitchFamily="34" charset="-122"/>
                </a:rPr>
                <a:t>热导系数</a:t>
              </a:r>
              <a:r>
                <a:rPr kumimoji="1" lang="en-US" altLang="zh-CN" sz="2400" i="1" dirty="0" smtClean="0">
                  <a:latin typeface="微软雅黑" panose="020B0503020204020204" pitchFamily="34" charset="-122"/>
                  <a:ea typeface="微软雅黑" panose="020B0503020204020204" pitchFamily="34" charset="-122"/>
                </a:rPr>
                <a:t>k</a:t>
              </a:r>
              <a:r>
                <a:rPr kumimoji="1" lang="zh-CN" altLang="en-US" sz="2400" i="1" dirty="0" smtClean="0">
                  <a:latin typeface="微软雅黑" panose="020B0503020204020204" pitchFamily="34" charset="-122"/>
                  <a:ea typeface="微软雅黑" panose="020B0503020204020204" pitchFamily="34" charset="-122"/>
                </a:rPr>
                <a:t>，</a:t>
              </a:r>
              <a:r>
                <a:rPr kumimoji="1" lang="zh-CN" altLang="en-US" sz="2400" dirty="0" smtClean="0">
                  <a:latin typeface="微软雅黑" panose="020B0503020204020204" pitchFamily="34" charset="-122"/>
                  <a:ea typeface="微软雅黑" panose="020B0503020204020204" pitchFamily="34" charset="-122"/>
                </a:rPr>
                <a:t>反映了物体的导热性质。</a:t>
              </a:r>
            </a:p>
          </p:txBody>
        </p:sp>
        <p:sp>
          <p:nvSpPr>
            <p:cNvPr id="5131" name="下箭头 2"/>
            <p:cNvSpPr>
              <a:spLocks noChangeArrowheads="1"/>
            </p:cNvSpPr>
            <p:nvPr/>
          </p:nvSpPr>
          <p:spPr bwMode="auto">
            <a:xfrm>
              <a:off x="4157663" y="4767753"/>
              <a:ext cx="468597" cy="286001"/>
            </a:xfrm>
            <a:prstGeom prst="downArrow">
              <a:avLst>
                <a:gd name="adj1" fmla="val 50000"/>
                <a:gd name="adj2" fmla="val 50000"/>
              </a:avLst>
            </a:prstGeom>
            <a:solidFill>
              <a:srgbClr val="0207CA"/>
            </a:solidFill>
            <a:ln w="28575" algn="ctr">
              <a:solidFill>
                <a:srgbClr val="0207CA"/>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Verdana" pitchFamily="34" charset="0"/>
                  <a:ea typeface="宋体" pitchFamily="2" charset="-122"/>
                </a:defRPr>
              </a:lvl1pPr>
              <a:lvl2pPr marL="742950" indent="-285750">
                <a:spcBef>
                  <a:spcPct val="20000"/>
                </a:spcBef>
                <a:buChar char="–"/>
                <a:defRPr sz="2800">
                  <a:solidFill>
                    <a:schemeClr val="tx1"/>
                  </a:solidFill>
                  <a:latin typeface="Verdana" pitchFamily="34" charset="0"/>
                  <a:ea typeface="宋体" pitchFamily="2" charset="-122"/>
                </a:defRPr>
              </a:lvl2pPr>
              <a:lvl3pPr marL="1143000" indent="-228600">
                <a:spcBef>
                  <a:spcPct val="20000"/>
                </a:spcBef>
                <a:buChar char="•"/>
                <a:defRPr sz="2400">
                  <a:solidFill>
                    <a:schemeClr val="tx1"/>
                  </a:solidFill>
                  <a:latin typeface="Verdana" pitchFamily="34" charset="0"/>
                  <a:ea typeface="宋体" pitchFamily="2" charset="-122"/>
                </a:defRPr>
              </a:lvl3pPr>
              <a:lvl4pPr marL="1600200" indent="-228600">
                <a:spcBef>
                  <a:spcPct val="20000"/>
                </a:spcBef>
                <a:buChar char="–"/>
                <a:defRPr sz="2000">
                  <a:solidFill>
                    <a:schemeClr val="tx1"/>
                  </a:solidFill>
                  <a:latin typeface="Verdana" pitchFamily="34" charset="0"/>
                  <a:ea typeface="宋体" pitchFamily="2" charset="-122"/>
                </a:defRPr>
              </a:lvl4pPr>
              <a:lvl5pPr marL="2057400" indent="-228600">
                <a:spcBef>
                  <a:spcPct val="20000"/>
                </a:spcBef>
                <a:buChar char="»"/>
                <a:defRPr sz="2000">
                  <a:solidFill>
                    <a:schemeClr val="tx1"/>
                  </a:solidFill>
                  <a:latin typeface="Verdana"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Verdana"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Verdana"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Verdana"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Verdana" pitchFamily="34" charset="0"/>
                  <a:ea typeface="宋体" pitchFamily="2" charset="-122"/>
                </a:defRPr>
              </a:lvl9pPr>
            </a:lstStyle>
            <a:p>
              <a:pPr algn="ctr" eaLnBrk="1" hangingPunct="1">
                <a:spcBef>
                  <a:spcPct val="0"/>
                </a:spcBef>
                <a:buFontTx/>
                <a:buNone/>
                <a:defRPr/>
              </a:pPr>
              <a:endParaRPr lang="zh-CN" altLang="en-US" sz="2800" smtClean="0">
                <a:solidFill>
                  <a:srgbClr val="1C1C1C"/>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33438"/>
            <a:ext cx="8229600" cy="681037"/>
          </a:xfrm>
        </p:spPr>
        <p:txBody>
          <a:bodyPr/>
          <a:lstStyle/>
          <a:p>
            <a:pPr>
              <a:defRPr/>
            </a:pPr>
            <a:r>
              <a:rPr lang="zh-CN" altLang="en-US" dirty="0" smtClean="0"/>
              <a:t>例题</a:t>
            </a:r>
            <a:r>
              <a:rPr lang="en-US" altLang="zh-CN" dirty="0" smtClean="0"/>
              <a:t>1</a:t>
            </a:r>
            <a:endParaRPr lang="zh-CN" altLang="en-US" dirty="0"/>
          </a:p>
        </p:txBody>
      </p:sp>
      <p:sp>
        <p:nvSpPr>
          <p:cNvPr id="3" name="内容占位符 2"/>
          <p:cNvSpPr>
            <a:spLocks noGrp="1" noRot="1" noChangeAspect="1" noMove="1" noResize="1" noEditPoints="1" noAdjustHandles="1" noChangeArrowheads="1" noChangeShapeType="1" noTextEdit="1"/>
          </p:cNvSpPr>
          <p:nvPr>
            <p:ph idx="4294967295"/>
          </p:nvPr>
        </p:nvSpPr>
        <p:spPr>
          <a:xfrm>
            <a:off x="0" y="1600200"/>
            <a:ext cx="8231188" cy="4456113"/>
          </a:xfrm>
          <a:blipFill rotWithShape="0">
            <a:blip r:embed="rId2"/>
            <a:stretch>
              <a:fillRect l="-1852" t="-2329" r="-1407"/>
            </a:stretch>
          </a:blipFill>
        </p:spPr>
        <p:txBody>
          <a:bodyPr/>
          <a:lstStyle/>
          <a:p>
            <a:pPr>
              <a:defRPr/>
            </a:pPr>
            <a:r>
              <a:rPr lang="zh-CN" altLang="en-US">
                <a:noFill/>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4"/>
          <p:cNvSpPr>
            <a:spLocks noChangeArrowheads="1"/>
          </p:cNvSpPr>
          <p:nvPr/>
        </p:nvSpPr>
        <p:spPr bwMode="auto">
          <a:xfrm>
            <a:off x="277813" y="1871663"/>
            <a:ext cx="8382000"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en-US" altLang="zh-CN" sz="2400">
                <a:solidFill>
                  <a:srgbClr val="1C1C1C"/>
                </a:solidFill>
                <a:latin typeface="微软雅黑" panose="020B0503020204020204" pitchFamily="34" charset="-122"/>
                <a:sym typeface="Symbol" panose="05050102010706020507" pitchFamily="18" charset="2"/>
              </a:rPr>
              <a:t>—— </a:t>
            </a:r>
            <a:r>
              <a:rPr lang="zh-CN" altLang="en-US" sz="2400">
                <a:solidFill>
                  <a:srgbClr val="1C1C1C"/>
                </a:solidFill>
                <a:latin typeface="微软雅黑" panose="020B0503020204020204" pitchFamily="34" charset="-122"/>
                <a:sym typeface="Symbol" panose="05050102010706020507" pitchFamily="18" charset="2"/>
              </a:rPr>
              <a:t>固体中存在温度梯度时，“声子气体”的密度分布是不均匀的</a:t>
            </a:r>
          </a:p>
        </p:txBody>
      </p:sp>
      <p:sp>
        <p:nvSpPr>
          <p:cNvPr id="1029" name="Rectangle 5"/>
          <p:cNvSpPr>
            <a:spLocks noChangeArrowheads="1"/>
          </p:cNvSpPr>
          <p:nvPr/>
        </p:nvSpPr>
        <p:spPr bwMode="auto">
          <a:xfrm>
            <a:off x="277813" y="4178300"/>
            <a:ext cx="8458200"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20000"/>
              </a:lnSpc>
              <a:spcBef>
                <a:spcPct val="0"/>
              </a:spcBef>
              <a:buFontTx/>
              <a:buNone/>
            </a:pPr>
            <a:r>
              <a:rPr lang="en-US" altLang="zh-CN" sz="2400">
                <a:solidFill>
                  <a:srgbClr val="1C1C1C"/>
                </a:solidFill>
                <a:latin typeface="微软雅黑" panose="020B0503020204020204" pitchFamily="34" charset="-122"/>
                <a:sym typeface="Symbol" panose="05050102010706020507" pitchFamily="18" charset="2"/>
              </a:rPr>
              <a:t>—— </a:t>
            </a:r>
            <a:r>
              <a:rPr lang="zh-CN" altLang="en-US" sz="2400">
                <a:solidFill>
                  <a:srgbClr val="1C1C1C"/>
                </a:solidFill>
                <a:latin typeface="微软雅黑" panose="020B0503020204020204" pitchFamily="34" charset="-122"/>
                <a:sym typeface="Symbol" panose="05050102010706020507" pitchFamily="18" charset="2"/>
              </a:rPr>
              <a:t>这些声子通过和晶体中其它声子发生碰撞，总使得温度较低的区域具有同样的“声子”密度</a:t>
            </a:r>
          </a:p>
        </p:txBody>
      </p:sp>
      <p:sp>
        <p:nvSpPr>
          <p:cNvPr id="1030" name="Rectangle 6"/>
          <p:cNvSpPr>
            <a:spLocks noChangeArrowheads="1"/>
          </p:cNvSpPr>
          <p:nvPr/>
        </p:nvSpPr>
        <p:spPr bwMode="auto">
          <a:xfrm>
            <a:off x="277813" y="5246688"/>
            <a:ext cx="838200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20000"/>
              </a:lnSpc>
              <a:spcBef>
                <a:spcPct val="0"/>
              </a:spcBef>
              <a:buFontTx/>
              <a:buNone/>
            </a:pPr>
            <a:r>
              <a:rPr lang="en-US" altLang="zh-CN" sz="2400">
                <a:solidFill>
                  <a:srgbClr val="1C1C1C"/>
                </a:solidFill>
                <a:latin typeface="微软雅黑" panose="020B0503020204020204" pitchFamily="34" charset="-122"/>
                <a:sym typeface="Symbol" panose="05050102010706020507" pitchFamily="18" charset="2"/>
              </a:rPr>
              <a:t>—— </a:t>
            </a:r>
            <a:r>
              <a:rPr lang="zh-CN" altLang="en-US" sz="2400">
                <a:solidFill>
                  <a:srgbClr val="1C1C1C"/>
                </a:solidFill>
                <a:latin typeface="微软雅黑" panose="020B0503020204020204" pitchFamily="34" charset="-122"/>
                <a:sym typeface="Symbol" panose="05050102010706020507" pitchFamily="18" charset="2"/>
              </a:rPr>
              <a:t>因而“声子”在无规则运动的基础上产生定向运动 </a:t>
            </a:r>
            <a:r>
              <a:rPr lang="en-US" altLang="zh-CN" sz="2400">
                <a:solidFill>
                  <a:srgbClr val="1C1C1C"/>
                </a:solidFill>
                <a:latin typeface="微软雅黑" panose="020B0503020204020204" pitchFamily="34" charset="-122"/>
                <a:sym typeface="Symbol" panose="05050102010706020507" pitchFamily="18" charset="2"/>
              </a:rPr>
              <a:t>— </a:t>
            </a:r>
            <a:r>
              <a:rPr lang="zh-CN" altLang="en-US" sz="2400">
                <a:solidFill>
                  <a:srgbClr val="1C1C1C"/>
                </a:solidFill>
                <a:latin typeface="微软雅黑" panose="020B0503020204020204" pitchFamily="34" charset="-122"/>
                <a:sym typeface="Symbol" panose="05050102010706020507" pitchFamily="18" charset="2"/>
              </a:rPr>
              <a:t>声子的扩散运动，相应的热量从晶体较高温度区域传到温度较低区域</a:t>
            </a:r>
          </a:p>
        </p:txBody>
      </p:sp>
      <p:sp>
        <p:nvSpPr>
          <p:cNvPr id="1032" name="Rectangle 8"/>
          <p:cNvSpPr>
            <a:spLocks noChangeArrowheads="1"/>
          </p:cNvSpPr>
          <p:nvPr/>
        </p:nvSpPr>
        <p:spPr bwMode="auto">
          <a:xfrm>
            <a:off x="277813" y="2952750"/>
            <a:ext cx="838200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lnSpc>
                <a:spcPct val="130000"/>
              </a:lnSpc>
              <a:spcBef>
                <a:spcPct val="0"/>
              </a:spcBef>
              <a:buFontTx/>
              <a:buNone/>
            </a:pPr>
            <a:r>
              <a:rPr lang="en-US" altLang="zh-CN" sz="2400">
                <a:solidFill>
                  <a:srgbClr val="1C1C1C"/>
                </a:solidFill>
                <a:latin typeface="微软雅黑" panose="020B0503020204020204" pitchFamily="34" charset="-122"/>
                <a:sym typeface="Symbol" panose="05050102010706020507" pitchFamily="18" charset="2"/>
              </a:rPr>
              <a:t>—— </a:t>
            </a:r>
            <a:r>
              <a:rPr lang="zh-CN" altLang="en-US" sz="2400">
                <a:solidFill>
                  <a:srgbClr val="1C1C1C"/>
                </a:solidFill>
                <a:latin typeface="微软雅黑" panose="020B0503020204020204" pitchFamily="34" charset="-122"/>
                <a:sym typeface="Symbol" panose="05050102010706020507" pitchFamily="18" charset="2"/>
              </a:rPr>
              <a:t>温度较高的区域将有产生较多的振动模式和具有较大的振动幅度，即有较多的声子被激发，“声子”密度高</a:t>
            </a:r>
          </a:p>
        </p:txBody>
      </p:sp>
      <p:sp>
        <p:nvSpPr>
          <p:cNvPr id="41990" name="文本框 1"/>
          <p:cNvSpPr txBox="1">
            <a:spLocks noChangeArrowheads="1"/>
          </p:cNvSpPr>
          <p:nvPr/>
        </p:nvSpPr>
        <p:spPr bwMode="auto">
          <a:xfrm>
            <a:off x="0" y="110490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ctr"/>
            <a:r>
              <a:rPr lang="zh-CN" altLang="en-US">
                <a:solidFill>
                  <a:srgbClr val="800000"/>
                </a:solidFill>
                <a:latin typeface="微软雅黑" panose="020B0503020204020204" pitchFamily="34" charset="-122"/>
                <a:ea typeface="微软雅黑" panose="020B0503020204020204" pitchFamily="34" charset="-122"/>
              </a:rPr>
              <a:t>用声子的观点来解释热传导现象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animEffect transition="in" filter="dissolve">
                                      <p:cBhvr>
                                        <p:cTn id="7" dur="500"/>
                                        <p:tgtEl>
                                          <p:spTgt spid="102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dissolve">
                                      <p:cBhvr>
                                        <p:cTn id="12" dur="500"/>
                                        <p:tgtEl>
                                          <p:spTgt spid="10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dissolve">
                                      <p:cBhvr>
                                        <p:cTn id="17" dur="500"/>
                                        <p:tgtEl>
                                          <p:spTgt spid="10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dissolve">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autoUpdateAnimBg="0" advAuto="0"/>
      <p:bldP spid="1029" grpId="0" autoUpdateAnimBg="0"/>
      <p:bldP spid="1030" grpId="0" autoUpdateAnimBg="0"/>
      <p:bldP spid="103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457200" y="1924050"/>
            <a:ext cx="38782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400">
                <a:solidFill>
                  <a:srgbClr val="1C1C1C"/>
                </a:solidFill>
                <a:latin typeface="微软雅黑" panose="020B0503020204020204" pitchFamily="34" charset="-122"/>
              </a:rPr>
              <a:t>如果在晶体中存在温度梯度</a:t>
            </a:r>
          </a:p>
        </p:txBody>
      </p:sp>
      <p:graphicFrame>
        <p:nvGraphicFramePr>
          <p:cNvPr id="2052" name="Object 4"/>
          <p:cNvGraphicFramePr>
            <a:graphicFrameLocks noChangeAspect="1"/>
          </p:cNvGraphicFramePr>
          <p:nvPr/>
        </p:nvGraphicFramePr>
        <p:xfrm>
          <a:off x="5029200" y="1698625"/>
          <a:ext cx="636588" cy="1004888"/>
        </p:xfrm>
        <a:graphic>
          <a:graphicData uri="http://schemas.openxmlformats.org/presentationml/2006/ole">
            <mc:AlternateContent xmlns:mc="http://schemas.openxmlformats.org/markup-compatibility/2006">
              <mc:Choice xmlns:v="urn:schemas-microsoft-com:vml" Requires="v">
                <p:oleObj spid="_x0000_s23563" r:id="rId3" imgW="253890" imgH="393529" progId="Equation.3">
                  <p:embed/>
                </p:oleObj>
              </mc:Choice>
              <mc:Fallback>
                <p:oleObj r:id="rId3" imgW="253890" imgH="393529" progId="Equation.3">
                  <p:embed/>
                  <p:pic>
                    <p:nvPicPr>
                      <p:cNvPr id="0" name="Object 4"/>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5029200" y="1698625"/>
                        <a:ext cx="636588" cy="1004888"/>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3" name="Rectangle 5"/>
          <p:cNvSpPr>
            <a:spLocks noChangeArrowheads="1"/>
          </p:cNvSpPr>
          <p:nvPr/>
        </p:nvSpPr>
        <p:spPr bwMode="auto">
          <a:xfrm>
            <a:off x="831850" y="2992438"/>
            <a:ext cx="14160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400">
                <a:solidFill>
                  <a:srgbClr val="1C1C1C"/>
                </a:solidFill>
                <a:latin typeface="微软雅黑" panose="020B0503020204020204" pitchFamily="34" charset="-122"/>
              </a:rPr>
              <a:t>能流密度</a:t>
            </a:r>
          </a:p>
        </p:txBody>
      </p:sp>
      <p:graphicFrame>
        <p:nvGraphicFramePr>
          <p:cNvPr id="2054" name="Object 6"/>
          <p:cNvGraphicFramePr>
            <a:graphicFrameLocks noChangeAspect="1"/>
          </p:cNvGraphicFramePr>
          <p:nvPr/>
        </p:nvGraphicFramePr>
        <p:xfrm>
          <a:off x="2339975" y="2724150"/>
          <a:ext cx="1889125" cy="1004888"/>
        </p:xfrm>
        <a:graphic>
          <a:graphicData uri="http://schemas.openxmlformats.org/presentationml/2006/ole">
            <mc:AlternateContent xmlns:mc="http://schemas.openxmlformats.org/markup-compatibility/2006">
              <mc:Choice xmlns:v="urn:schemas-microsoft-com:vml" Requires="v">
                <p:oleObj spid="_x0000_s23564" r:id="rId5" imgW="748975" imgH="393529" progId="Equation.3">
                  <p:embed/>
                </p:oleObj>
              </mc:Choice>
              <mc:Fallback>
                <p:oleObj r:id="rId5" imgW="748975" imgH="393529" progId="Equation.3">
                  <p:embed/>
                  <p:pic>
                    <p:nvPicPr>
                      <p:cNvPr id="0" name="Object 6"/>
                      <p:cNvPicPr>
                        <a:picLocks noChangeAspect="1" noChangeArrowheads="1"/>
                      </p:cNvPicPr>
                      <p:nvPr/>
                    </p:nvPicPr>
                    <p:blipFill>
                      <a:blip r:embed="rId6">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339975" y="2724150"/>
                        <a:ext cx="1889125" cy="1004888"/>
                      </a:xfrm>
                      <a:prstGeom prst="rect">
                        <a:avLst/>
                      </a:prstGeom>
                      <a:noFill/>
                      <a:ln>
                        <a:noFill/>
                      </a:ln>
                      <a:extLst>
                        <a:ext uri="{909E8E84-426E-40DD-AFC4-6F175D3DCCD1}">
                          <a14:hiddenFill xmlns:a14="http://schemas.microsoft.com/office/drawing/2010/main">
                            <a:solidFill>
                              <a:srgbClr val="CAEACE"/>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5" name="Rectangle 7"/>
          <p:cNvSpPr>
            <a:spLocks noChangeArrowheads="1"/>
          </p:cNvSpPr>
          <p:nvPr/>
        </p:nvSpPr>
        <p:spPr bwMode="auto">
          <a:xfrm>
            <a:off x="4572000" y="2846388"/>
            <a:ext cx="2857500"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sz="2000">
                <a:solidFill>
                  <a:srgbClr val="1C1C1C"/>
                </a:solidFill>
                <a:latin typeface="微软雅黑" panose="020B0503020204020204" pitchFamily="34" charset="-122"/>
              </a:rPr>
              <a:t>—— </a:t>
            </a:r>
            <a:r>
              <a:rPr lang="zh-CN" altLang="en-US" sz="2000">
                <a:solidFill>
                  <a:srgbClr val="1C1C1C"/>
                </a:solidFill>
                <a:latin typeface="微软雅黑" panose="020B0503020204020204" pitchFamily="34" charset="-122"/>
              </a:rPr>
              <a:t>单位时间内通过单位面积的热能</a:t>
            </a:r>
            <a:endParaRPr lang="zh-CN" altLang="en-US" sz="2000">
              <a:solidFill>
                <a:srgbClr val="1C1C1C"/>
              </a:solidFill>
              <a:latin typeface="微软雅黑" panose="020B0503020204020204" pitchFamily="34" charset="-122"/>
              <a:sym typeface="Symbol" panose="05050102010706020507" pitchFamily="18" charset="2"/>
            </a:endParaRPr>
          </a:p>
        </p:txBody>
      </p:sp>
      <p:sp>
        <p:nvSpPr>
          <p:cNvPr id="2056" name="Rectangle 8"/>
          <p:cNvSpPr>
            <a:spLocks noChangeArrowheads="1"/>
          </p:cNvSpPr>
          <p:nvPr/>
        </p:nvSpPr>
        <p:spPr bwMode="auto">
          <a:xfrm>
            <a:off x="457200" y="4437063"/>
            <a:ext cx="822960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rgbClr val="1C1C1C"/>
                </a:solidFill>
                <a:latin typeface="Times New Roman" panose="02020603050405020304" pitchFamily="18" charset="0"/>
                <a:ea typeface="宋体" panose="02010600030101010101" pitchFamily="2" charset="-122"/>
              </a:defRPr>
            </a:lvl1pPr>
            <a:lvl2pPr marL="742950" indent="-285750">
              <a:defRPr sz="2800" b="1">
                <a:solidFill>
                  <a:srgbClr val="1C1C1C"/>
                </a:solidFill>
                <a:latin typeface="Times New Roman" panose="02020603050405020304" pitchFamily="18" charset="0"/>
                <a:ea typeface="宋体" panose="02010600030101010101" pitchFamily="2" charset="-122"/>
              </a:defRPr>
            </a:lvl2pPr>
            <a:lvl3pPr marL="1143000" indent="-228600">
              <a:defRPr sz="2800" b="1">
                <a:solidFill>
                  <a:srgbClr val="1C1C1C"/>
                </a:solidFill>
                <a:latin typeface="Times New Roman" panose="02020603050405020304" pitchFamily="18" charset="0"/>
                <a:ea typeface="宋体" panose="02010600030101010101" pitchFamily="2" charset="-122"/>
              </a:defRPr>
            </a:lvl3pPr>
            <a:lvl4pPr marL="1600200" indent="-228600">
              <a:defRPr sz="2800" b="1">
                <a:solidFill>
                  <a:srgbClr val="1C1C1C"/>
                </a:solidFill>
                <a:latin typeface="Times New Roman" panose="02020603050405020304" pitchFamily="18" charset="0"/>
                <a:ea typeface="宋体" panose="02010600030101010101" pitchFamily="2" charset="-122"/>
              </a:defRPr>
            </a:lvl4pPr>
            <a:lvl5pPr marL="2057400" indent="-22860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a:lnSpc>
                <a:spcPct val="120000"/>
              </a:lnSpc>
              <a:defRPr/>
            </a:pPr>
            <a:r>
              <a:rPr lang="zh-CN" altLang="en-US" sz="2000" dirty="0" smtClean="0">
                <a:solidFill>
                  <a:srgbClr val="0207CA"/>
                </a:solidFill>
                <a:latin typeface="微软雅黑" panose="020B0503020204020204" pitchFamily="34" charset="-122"/>
                <a:ea typeface="微软雅黑" panose="020B0503020204020204" pitchFamily="34" charset="-122"/>
                <a:sym typeface="Symbol" panose="05050102010706020507" pitchFamily="18" charset="2"/>
              </a:rPr>
              <a:t>不考虑</a:t>
            </a:r>
            <a:r>
              <a:rPr lang="zh-CN" altLang="en-US" sz="2000" dirty="0" smtClean="0">
                <a:solidFill>
                  <a:srgbClr val="800000"/>
                </a:solidFill>
                <a:latin typeface="微软雅黑" panose="020B0503020204020204" pitchFamily="34" charset="-122"/>
                <a:ea typeface="微软雅黑" panose="020B0503020204020204" pitchFamily="34" charset="-122"/>
                <a:sym typeface="Symbol" panose="05050102010706020507" pitchFamily="18" charset="2"/>
              </a:rPr>
              <a:t>电子</a:t>
            </a:r>
            <a:r>
              <a:rPr lang="zh-CN" altLang="en-US" sz="2000" dirty="0" smtClean="0">
                <a:solidFill>
                  <a:srgbClr val="0207CA"/>
                </a:solidFill>
                <a:latin typeface="微软雅黑" panose="020B0503020204020204" pitchFamily="34" charset="-122"/>
                <a:ea typeface="微软雅黑" panose="020B0503020204020204" pitchFamily="34" charset="-122"/>
                <a:sym typeface="Symbol" panose="05050102010706020507" pitchFamily="18" charset="2"/>
              </a:rPr>
              <a:t>对热传导的贡献，晶体中的热传导主要依靠</a:t>
            </a:r>
            <a:r>
              <a:rPr lang="zh-CN" altLang="en-US" sz="2000" dirty="0" smtClean="0">
                <a:solidFill>
                  <a:srgbClr val="800000"/>
                </a:solidFill>
                <a:latin typeface="微软雅黑" panose="020B0503020204020204" pitchFamily="34" charset="-122"/>
                <a:ea typeface="微软雅黑" panose="020B0503020204020204" pitchFamily="34" charset="-122"/>
                <a:sym typeface="Symbol" panose="05050102010706020507" pitchFamily="18" charset="2"/>
              </a:rPr>
              <a:t>声子</a:t>
            </a:r>
            <a:r>
              <a:rPr lang="zh-CN" altLang="en-US" sz="2000" dirty="0" smtClean="0">
                <a:solidFill>
                  <a:srgbClr val="0207CA"/>
                </a:solidFill>
                <a:latin typeface="微软雅黑" panose="020B0503020204020204" pitchFamily="34" charset="-122"/>
                <a:ea typeface="微软雅黑" panose="020B0503020204020204" pitchFamily="34" charset="-122"/>
                <a:sym typeface="Symbol" panose="05050102010706020507" pitchFamily="18" charset="2"/>
              </a:rPr>
              <a:t>来完成。</a:t>
            </a:r>
            <a:endParaRPr lang="en-US" altLang="zh-CN" sz="2000" dirty="0" smtClean="0">
              <a:solidFill>
                <a:srgbClr val="0207CA"/>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gn="just">
              <a:lnSpc>
                <a:spcPct val="120000"/>
              </a:lnSpc>
              <a:buFont typeface="Wingdings" panose="05000000000000000000" pitchFamily="2" charset="2"/>
              <a:buChar char="Ø"/>
              <a:defRPr/>
            </a:pPr>
            <a:r>
              <a:rPr lang="zh-CN" altLang="en-US" sz="2000" dirty="0" smtClean="0">
                <a:solidFill>
                  <a:schemeClr val="tx1"/>
                </a:solidFill>
                <a:latin typeface="微软雅黑" panose="020B0503020204020204" pitchFamily="34" charset="-122"/>
                <a:ea typeface="微软雅黑" panose="020B0503020204020204" pitchFamily="34" charset="-122"/>
                <a:sym typeface="Symbol" panose="05050102010706020507" pitchFamily="18" charset="2"/>
              </a:rPr>
              <a:t>在简谐近似下，声子是互相独立的，没有相互作用，可以毫无阻碍的在晶体中运动，将热能从热端传到冷端，晶格热导率为无穷大。</a:t>
            </a:r>
            <a:endParaRPr lang="en-US" altLang="zh-CN" sz="2000" dirty="0" smtClean="0">
              <a:solidFill>
                <a:schemeClr val="tx1"/>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gn="just">
              <a:lnSpc>
                <a:spcPct val="120000"/>
              </a:lnSpc>
              <a:buFont typeface="Wingdings" panose="05000000000000000000" pitchFamily="2" charset="2"/>
              <a:buChar char="Ø"/>
              <a:defRPr/>
            </a:pPr>
            <a:r>
              <a:rPr lang="zh-CN" altLang="en-US" sz="2000" dirty="0" smtClean="0">
                <a:solidFill>
                  <a:schemeClr val="tx1"/>
                </a:solidFill>
                <a:latin typeface="微软雅黑" panose="020B0503020204020204" pitchFamily="34" charset="-122"/>
                <a:ea typeface="微软雅黑" panose="020B0503020204020204" pitchFamily="34" charset="-122"/>
                <a:sym typeface="Symbol" panose="05050102010706020507" pitchFamily="18" charset="2"/>
              </a:rPr>
              <a:t>必须考虑非简谐效应，这时声子运动不再是相互独立的，而是有相互作用，晶格热导率不不再为无穷大。</a:t>
            </a:r>
          </a:p>
        </p:txBody>
      </p:sp>
      <p:sp>
        <p:nvSpPr>
          <p:cNvPr id="2058" name="Rectangle 10"/>
          <p:cNvSpPr>
            <a:spLocks noChangeArrowheads="1"/>
          </p:cNvSpPr>
          <p:nvPr/>
        </p:nvSpPr>
        <p:spPr bwMode="auto">
          <a:xfrm>
            <a:off x="2230438" y="3925888"/>
            <a:ext cx="48768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just">
              <a:spcBef>
                <a:spcPct val="0"/>
              </a:spcBef>
              <a:buFontTx/>
              <a:buNone/>
            </a:pPr>
            <a:r>
              <a:rPr lang="en-US" altLang="zh-CN" sz="2400">
                <a:solidFill>
                  <a:srgbClr val="800000"/>
                </a:solidFill>
                <a:latin typeface="微软雅黑" panose="020B0503020204020204" pitchFamily="34" charset="-122"/>
                <a:sym typeface="Symbol" panose="05050102010706020507" pitchFamily="18" charset="2"/>
              </a:rPr>
              <a:t></a:t>
            </a:r>
            <a:r>
              <a:rPr lang="zh-CN" altLang="en-US" sz="2400">
                <a:solidFill>
                  <a:srgbClr val="800000"/>
                </a:solidFill>
                <a:latin typeface="微软雅黑" panose="020B0503020204020204" pitchFamily="34" charset="-122"/>
              </a:rPr>
              <a:t>为晶体的热导系数</a:t>
            </a:r>
            <a:endParaRPr lang="zh-CN" altLang="en-US" sz="2400">
              <a:solidFill>
                <a:srgbClr val="800000"/>
              </a:solidFill>
              <a:latin typeface="微软雅黑" panose="020B0503020204020204" pitchFamily="34" charset="-122"/>
              <a:sym typeface="Symbol" panose="05050102010706020507" pitchFamily="18" charset="2"/>
            </a:endParaRPr>
          </a:p>
        </p:txBody>
      </p:sp>
      <p:sp>
        <p:nvSpPr>
          <p:cNvPr id="2" name="标题 1"/>
          <p:cNvSpPr>
            <a:spLocks noGrp="1"/>
          </p:cNvSpPr>
          <p:nvPr>
            <p:ph type="title"/>
          </p:nvPr>
        </p:nvSpPr>
        <p:spPr/>
        <p:txBody>
          <a:bodyPr/>
          <a:lstStyle/>
          <a:p>
            <a:pPr>
              <a:defRPr/>
            </a:pPr>
            <a:r>
              <a:rPr lang="zh-CN" altLang="en-US" dirty="0" smtClean="0"/>
              <a:t>晶格的热传导 </a:t>
            </a:r>
            <a:endParaRPr lang="zh-CN" altLang="en-US" dirty="0"/>
          </a:p>
        </p:txBody>
      </p:sp>
      <p:sp>
        <p:nvSpPr>
          <p:cNvPr id="23562" name="矩形 2"/>
          <p:cNvSpPr>
            <a:spLocks noChangeArrowheads="1"/>
          </p:cNvSpPr>
          <p:nvPr/>
        </p:nvSpPr>
        <p:spPr bwMode="auto">
          <a:xfrm>
            <a:off x="457200" y="2703513"/>
            <a:ext cx="8229600" cy="1079500"/>
          </a:xfrm>
          <a:prstGeom prst="rect">
            <a:avLst/>
          </a:prstGeom>
          <a:noFill/>
          <a:ln w="19050">
            <a:solidFill>
              <a:srgbClr val="0207C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endParaRPr kumimoji="1" lang="zh-CN" altLang="en-US" sz="2400">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Effect transition="in" filter="dissolve">
                                      <p:cBhvr>
                                        <p:cTn id="7" dur="500"/>
                                        <p:tgtEl>
                                          <p:spTgt spid="2051">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dissolve">
                                      <p:cBhvr>
                                        <p:cTn id="11" dur="500"/>
                                        <p:tgtEl>
                                          <p:spTgt spid="20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53">
                                            <p:txEl>
                                              <p:pRg st="0" end="0"/>
                                            </p:txEl>
                                          </p:spTgt>
                                        </p:tgtEl>
                                        <p:attrNameLst>
                                          <p:attrName>style.visibility</p:attrName>
                                        </p:attrNameLst>
                                      </p:cBhvr>
                                      <p:to>
                                        <p:strVal val="visible"/>
                                      </p:to>
                                    </p:set>
                                    <p:animEffect transition="in" filter="dissolve">
                                      <p:cBhvr>
                                        <p:cTn id="16" dur="500"/>
                                        <p:tgtEl>
                                          <p:spTgt spid="2053">
                                            <p:txEl>
                                              <p:pRg st="0" end="0"/>
                                            </p:txEl>
                                          </p:spTgt>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2054"/>
                                        </p:tgtEl>
                                        <p:attrNameLst>
                                          <p:attrName>style.visibility</p:attrName>
                                        </p:attrNameLst>
                                      </p:cBhvr>
                                      <p:to>
                                        <p:strVal val="visible"/>
                                      </p:to>
                                    </p:set>
                                    <p:animEffect transition="in" filter="dissolve">
                                      <p:cBhvr>
                                        <p:cTn id="20" dur="500"/>
                                        <p:tgtEl>
                                          <p:spTgt spid="2054"/>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55">
                                            <p:txEl>
                                              <p:pRg st="0" end="0"/>
                                            </p:txEl>
                                          </p:spTgt>
                                        </p:tgtEl>
                                        <p:attrNameLst>
                                          <p:attrName>style.visibility</p:attrName>
                                        </p:attrNameLst>
                                      </p:cBhvr>
                                      <p:to>
                                        <p:strVal val="visible"/>
                                      </p:to>
                                    </p:set>
                                    <p:animEffect transition="in" filter="dissolve">
                                      <p:cBhvr>
                                        <p:cTn id="24" dur="500"/>
                                        <p:tgtEl>
                                          <p:spTgt spid="2055">
                                            <p:txEl>
                                              <p:pRg st="0" end="0"/>
                                            </p:txEl>
                                          </p:spTgt>
                                        </p:tgtEl>
                                      </p:cBhvr>
                                    </p:animEffect>
                                  </p:childTnLst>
                                </p:cTn>
                              </p:par>
                            </p:childTnLst>
                          </p:cTn>
                        </p:par>
                        <p:par>
                          <p:cTn id="25" fill="hold" nodeType="afterGroup">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2058">
                                            <p:txEl>
                                              <p:pRg st="0" end="0"/>
                                            </p:txEl>
                                          </p:spTgt>
                                        </p:tgtEl>
                                        <p:attrNameLst>
                                          <p:attrName>style.visibility</p:attrName>
                                        </p:attrNameLst>
                                      </p:cBhvr>
                                      <p:to>
                                        <p:strVal val="visible"/>
                                      </p:to>
                                    </p:set>
                                    <p:animEffect transition="in" filter="dissolve">
                                      <p:cBhvr>
                                        <p:cTn id="28" dur="500"/>
                                        <p:tgtEl>
                                          <p:spTgt spid="2058">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056">
                                            <p:txEl>
                                              <p:pRg st="0" end="0"/>
                                            </p:txEl>
                                          </p:spTgt>
                                        </p:tgtEl>
                                        <p:attrNameLst>
                                          <p:attrName>style.visibility</p:attrName>
                                        </p:attrNameLst>
                                      </p:cBhvr>
                                      <p:to>
                                        <p:strVal val="visible"/>
                                      </p:to>
                                    </p:set>
                                    <p:animEffect transition="in" filter="dissolve">
                                      <p:cBhvr>
                                        <p:cTn id="33" dur="500"/>
                                        <p:tgtEl>
                                          <p:spTgt spid="2056">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056">
                                            <p:txEl>
                                              <p:pRg st="1" end="1"/>
                                            </p:txEl>
                                          </p:spTgt>
                                        </p:tgtEl>
                                        <p:attrNameLst>
                                          <p:attrName>style.visibility</p:attrName>
                                        </p:attrNameLst>
                                      </p:cBhvr>
                                      <p:to>
                                        <p:strVal val="visible"/>
                                      </p:to>
                                    </p:set>
                                    <p:animEffect transition="in" filter="dissolve">
                                      <p:cBhvr>
                                        <p:cTn id="38" dur="500"/>
                                        <p:tgtEl>
                                          <p:spTgt spid="2056">
                                            <p:txEl>
                                              <p:pRg st="1" end="1"/>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56">
                                            <p:txEl>
                                              <p:pRg st="2" end="2"/>
                                            </p:txEl>
                                          </p:spTgt>
                                        </p:tgtEl>
                                        <p:attrNameLst>
                                          <p:attrName>style.visibility</p:attrName>
                                        </p:attrNameLst>
                                      </p:cBhvr>
                                      <p:to>
                                        <p:strVal val="visible"/>
                                      </p:to>
                                    </p:set>
                                    <p:animEffect transition="in" filter="dissolve">
                                      <p:cBhvr>
                                        <p:cTn id="43" dur="500"/>
                                        <p:tgtEl>
                                          <p:spTgt spid="20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autoUpdateAnimBg="0"/>
      <p:bldP spid="2053" grpId="0" build="p" autoUpdateAnimBg="0"/>
      <p:bldP spid="2055" grpId="0" build="p" autoUpdateAnimBg="0" advAuto="0"/>
      <p:bldP spid="2056" grpId="0" build="p" autoUpdateAnimBg="0"/>
      <p:bldP spid="2058" grpId="0" build="p" autoUpdateAnimBg="0"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晶格热传导与气体热传导</a:t>
            </a:r>
            <a:endParaRPr lang="zh-CN" altLang="en-US" dirty="0"/>
          </a:p>
        </p:txBody>
      </p:sp>
      <p:sp>
        <p:nvSpPr>
          <p:cNvPr id="3" name="文本占位符 2"/>
          <p:cNvSpPr>
            <a:spLocks noGrp="1"/>
          </p:cNvSpPr>
          <p:nvPr>
            <p:ph type="body" idx="1"/>
          </p:nvPr>
        </p:nvSpPr>
        <p:spPr/>
        <p:txBody>
          <a:bodyPr/>
          <a:lstStyle/>
          <a:p>
            <a:pPr>
              <a:defRPr/>
            </a:pPr>
            <a:r>
              <a:rPr lang="zh-CN" altLang="en-US" dirty="0" smtClean="0">
                <a:solidFill>
                  <a:srgbClr val="800000"/>
                </a:solidFill>
              </a:rPr>
              <a:t>气体分子热运动</a:t>
            </a:r>
            <a:endParaRPr lang="zh-CN" altLang="en-US" dirty="0">
              <a:solidFill>
                <a:srgbClr val="800000"/>
              </a:solidFill>
            </a:endParaRPr>
          </a:p>
        </p:txBody>
      </p:sp>
      <p:sp>
        <p:nvSpPr>
          <p:cNvPr id="4" name="内容占位符 3"/>
          <p:cNvSpPr>
            <a:spLocks noGrp="1"/>
          </p:cNvSpPr>
          <p:nvPr>
            <p:ph sz="half" idx="2"/>
          </p:nvPr>
        </p:nvSpPr>
        <p:spPr>
          <a:xfrm>
            <a:off x="457200" y="2357438"/>
            <a:ext cx="3224213" cy="3951287"/>
          </a:xfrm>
        </p:spPr>
        <p:txBody>
          <a:bodyPr/>
          <a:lstStyle/>
          <a:p>
            <a:pPr marL="0" indent="0">
              <a:buFontTx/>
              <a:buNone/>
              <a:defRPr/>
            </a:pPr>
            <a:r>
              <a:rPr lang="zh-CN" altLang="en-US" sz="2000" dirty="0" smtClean="0">
                <a:solidFill>
                  <a:srgbClr val="0207CA"/>
                </a:solidFill>
              </a:rPr>
              <a:t>气体分子运动     碰撞</a:t>
            </a:r>
            <a:endParaRPr lang="en-US" altLang="zh-CN" sz="2000" dirty="0" smtClean="0">
              <a:solidFill>
                <a:srgbClr val="0207CA"/>
              </a:solidFill>
            </a:endParaRPr>
          </a:p>
          <a:p>
            <a:pPr marL="0" indent="0">
              <a:buFontTx/>
              <a:buNone/>
              <a:defRPr/>
            </a:pPr>
            <a:r>
              <a:rPr lang="zh-CN" altLang="en-US" sz="2000" dirty="0" smtClean="0"/>
              <a:t>高温→低温     损失能量</a:t>
            </a:r>
            <a:endParaRPr lang="en-US" altLang="zh-CN" sz="2000" dirty="0" smtClean="0"/>
          </a:p>
          <a:p>
            <a:pPr marL="0" indent="0">
              <a:buFontTx/>
              <a:buNone/>
              <a:defRPr/>
            </a:pPr>
            <a:r>
              <a:rPr lang="zh-CN" altLang="en-US" sz="2000" dirty="0" smtClean="0"/>
              <a:t>低温</a:t>
            </a:r>
            <a:r>
              <a:rPr lang="zh-CN" altLang="en-US" sz="2000" dirty="0"/>
              <a:t>→</a:t>
            </a:r>
            <a:r>
              <a:rPr lang="zh-CN" altLang="en-US" sz="2000" dirty="0" smtClean="0"/>
              <a:t>高温     获得能量</a:t>
            </a:r>
            <a:endParaRPr lang="en-US" altLang="zh-CN" sz="2000" dirty="0" smtClean="0"/>
          </a:p>
          <a:p>
            <a:pPr>
              <a:defRPr/>
            </a:pPr>
            <a:endParaRPr lang="en-US" altLang="zh-CN" sz="800" dirty="0"/>
          </a:p>
          <a:p>
            <a:pPr marL="0" indent="0">
              <a:lnSpc>
                <a:spcPct val="150000"/>
              </a:lnSpc>
              <a:buFontTx/>
              <a:buNone/>
              <a:defRPr/>
            </a:pPr>
            <a:r>
              <a:rPr lang="zh-CN" altLang="en-US" sz="2000" dirty="0" smtClean="0"/>
              <a:t>气体的导热可看作一个自由程内</a:t>
            </a:r>
            <a:r>
              <a:rPr lang="zh-CN" altLang="en-US" sz="2000" dirty="0" smtClean="0">
                <a:solidFill>
                  <a:srgbClr val="0207CA"/>
                </a:solidFill>
              </a:rPr>
              <a:t>冷热分子</a:t>
            </a:r>
            <a:r>
              <a:rPr lang="zh-CN" altLang="en-US" sz="2000" dirty="0" smtClean="0"/>
              <a:t>相互间换位置的结果</a:t>
            </a:r>
            <a:endParaRPr lang="zh-CN" altLang="en-US" sz="2000" dirty="0"/>
          </a:p>
        </p:txBody>
      </p:sp>
      <p:sp>
        <p:nvSpPr>
          <p:cNvPr id="5" name="文本占位符 4"/>
          <p:cNvSpPr>
            <a:spLocks noGrp="1"/>
          </p:cNvSpPr>
          <p:nvPr>
            <p:ph type="body" sz="quarter" idx="3"/>
          </p:nvPr>
        </p:nvSpPr>
        <p:spPr>
          <a:xfrm>
            <a:off x="4092575" y="1535113"/>
            <a:ext cx="4594225" cy="639762"/>
          </a:xfrm>
        </p:spPr>
        <p:txBody>
          <a:bodyPr/>
          <a:lstStyle/>
          <a:p>
            <a:pPr>
              <a:defRPr/>
            </a:pPr>
            <a:r>
              <a:rPr lang="zh-CN" altLang="en-US" dirty="0">
                <a:solidFill>
                  <a:srgbClr val="0207CA"/>
                </a:solidFill>
              </a:rPr>
              <a:t>晶格热运动体系</a:t>
            </a:r>
            <a:r>
              <a:rPr lang="en-US" altLang="zh-CN" sz="2000" dirty="0" smtClean="0">
                <a:solidFill>
                  <a:srgbClr val="0207CA"/>
                </a:solidFill>
              </a:rPr>
              <a:t>——</a:t>
            </a:r>
            <a:r>
              <a:rPr lang="zh-CN" altLang="en-US" sz="2000" dirty="0" smtClean="0">
                <a:solidFill>
                  <a:srgbClr val="0207CA"/>
                </a:solidFill>
              </a:rPr>
              <a:t>“声子气体”</a:t>
            </a:r>
            <a:endParaRPr lang="zh-CN" altLang="en-US" sz="2000" dirty="0">
              <a:solidFill>
                <a:srgbClr val="0207CA"/>
              </a:solidFill>
            </a:endParaRPr>
          </a:p>
        </p:txBody>
      </p:sp>
      <p:graphicFrame>
        <p:nvGraphicFramePr>
          <p:cNvPr id="24582" name="Object 9"/>
          <p:cNvGraphicFramePr>
            <a:graphicFrameLocks noGrp="1" noChangeAspect="1"/>
          </p:cNvGraphicFramePr>
          <p:nvPr>
            <p:ph sz="quarter" idx="4"/>
          </p:nvPr>
        </p:nvGraphicFramePr>
        <p:xfrm>
          <a:off x="4092575" y="2363788"/>
          <a:ext cx="1825625" cy="704850"/>
        </p:xfrm>
        <a:graphic>
          <a:graphicData uri="http://schemas.openxmlformats.org/presentationml/2006/ole">
            <mc:AlternateContent xmlns:mc="http://schemas.openxmlformats.org/markup-compatibility/2006">
              <mc:Choice xmlns:v="urn:schemas-microsoft-com:vml" Requires="v">
                <p:oleObj spid="_x0000_s24587" name="公式" r:id="rId3" imgW="888614" imgH="342751" progId="Equation.3">
                  <p:embed/>
                </p:oleObj>
              </mc:Choice>
              <mc:Fallback>
                <p:oleObj name="公式" r:id="rId3" imgW="888614" imgH="342751" progId="Equation.3">
                  <p:embed/>
                  <p:pic>
                    <p:nvPicPr>
                      <p:cNvPr id="0" name="Object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575" y="2363788"/>
                        <a:ext cx="18256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4583"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750" y="4976813"/>
            <a:ext cx="1565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文本框 10"/>
          <p:cNvSpPr txBox="1">
            <a:spLocks noChangeArrowheads="1"/>
          </p:cNvSpPr>
          <p:nvPr/>
        </p:nvSpPr>
        <p:spPr bwMode="auto">
          <a:xfrm>
            <a:off x="488950" y="5783263"/>
            <a:ext cx="2339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1600">
                <a:solidFill>
                  <a:srgbClr val="800000"/>
                </a:solidFill>
                <a:latin typeface="微软雅黑" panose="020B0503020204020204" pitchFamily="34" charset="-122"/>
              </a:rPr>
              <a:t>单位体积热容，自由程，热运动平均速度</a:t>
            </a:r>
          </a:p>
        </p:txBody>
      </p:sp>
      <p:sp>
        <p:nvSpPr>
          <p:cNvPr id="24585" name="矩形 13"/>
          <p:cNvSpPr>
            <a:spLocks noChangeArrowheads="1"/>
          </p:cNvSpPr>
          <p:nvPr/>
        </p:nvSpPr>
        <p:spPr bwMode="auto">
          <a:xfrm>
            <a:off x="3708400" y="3128963"/>
            <a:ext cx="4948238" cy="3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342900" indent="-34290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25000"/>
              </a:lnSpc>
              <a:spcBef>
                <a:spcPct val="0"/>
              </a:spcBef>
              <a:buFont typeface="Wingdings" panose="05000000000000000000" pitchFamily="2" charset="2"/>
              <a:buChar char="Ø"/>
            </a:pPr>
            <a:r>
              <a:rPr kumimoji="1" lang="zh-CN" altLang="en-US" sz="1800">
                <a:solidFill>
                  <a:srgbClr val="800000"/>
                </a:solidFill>
                <a:latin typeface="微软雅黑" panose="020B0503020204020204" pitchFamily="34" charset="-122"/>
              </a:rPr>
              <a:t>高温处</a:t>
            </a:r>
            <a:r>
              <a:rPr kumimoji="1" lang="zh-CN" altLang="en-US" sz="1800">
                <a:solidFill>
                  <a:srgbClr val="1C1C1C"/>
                </a:solidFill>
                <a:latin typeface="微软雅黑" panose="020B0503020204020204" pitchFamily="34" charset="-122"/>
              </a:rPr>
              <a:t>“声子”</a:t>
            </a:r>
            <a:r>
              <a:rPr kumimoji="1" lang="zh-CN" altLang="en-US" sz="1800">
                <a:solidFill>
                  <a:srgbClr val="800000"/>
                </a:solidFill>
                <a:latin typeface="微软雅黑" panose="020B0503020204020204" pitchFamily="34" charset="-122"/>
              </a:rPr>
              <a:t>密度高</a:t>
            </a:r>
            <a:r>
              <a:rPr kumimoji="1" lang="zh-CN" altLang="en-US" sz="1800">
                <a:solidFill>
                  <a:srgbClr val="1C1C1C"/>
                </a:solidFill>
                <a:latin typeface="微软雅黑" panose="020B0503020204020204" pitchFamily="34" charset="-122"/>
              </a:rPr>
              <a:t>，</a:t>
            </a:r>
            <a:r>
              <a:rPr kumimoji="1" lang="zh-CN" altLang="en-US" sz="1800">
                <a:solidFill>
                  <a:srgbClr val="800000"/>
                </a:solidFill>
                <a:latin typeface="微软雅黑" panose="020B0503020204020204" pitchFamily="34" charset="-122"/>
              </a:rPr>
              <a:t>低温处</a:t>
            </a:r>
            <a:r>
              <a:rPr kumimoji="1" lang="zh-CN" altLang="en-US" sz="1800">
                <a:solidFill>
                  <a:srgbClr val="1C1C1C"/>
                </a:solidFill>
                <a:latin typeface="微软雅黑" panose="020B0503020204020204" pitchFamily="34" charset="-122"/>
              </a:rPr>
              <a:t>“声子”</a:t>
            </a:r>
            <a:r>
              <a:rPr kumimoji="1" lang="zh-CN" altLang="en-US" sz="1800">
                <a:solidFill>
                  <a:srgbClr val="800000"/>
                </a:solidFill>
                <a:latin typeface="微软雅黑" panose="020B0503020204020204" pitchFamily="34" charset="-122"/>
              </a:rPr>
              <a:t>密度低</a:t>
            </a:r>
            <a:r>
              <a:rPr kumimoji="1" lang="en-US" altLang="zh-CN" sz="1800">
                <a:solidFill>
                  <a:srgbClr val="1C1C1C"/>
                </a:solidFill>
                <a:latin typeface="微软雅黑" panose="020B0503020204020204" pitchFamily="34" charset="-122"/>
              </a:rPr>
              <a:t>;</a:t>
            </a:r>
          </a:p>
          <a:p>
            <a:pPr lvl="1" eaLnBrk="1" hangingPunct="1">
              <a:lnSpc>
                <a:spcPct val="125000"/>
              </a:lnSpc>
              <a:spcBef>
                <a:spcPct val="0"/>
              </a:spcBef>
              <a:buFont typeface="Wingdings" panose="05000000000000000000" pitchFamily="2" charset="2"/>
              <a:buChar char="Ø"/>
            </a:pPr>
            <a:r>
              <a:rPr kumimoji="1" lang="zh-CN" altLang="en-US" sz="1800">
                <a:solidFill>
                  <a:srgbClr val="1C1C1C"/>
                </a:solidFill>
                <a:latin typeface="微软雅黑" panose="020B0503020204020204" pitchFamily="34" charset="-122"/>
              </a:rPr>
              <a:t>“声子”气体在</a:t>
            </a:r>
            <a:r>
              <a:rPr kumimoji="1" lang="zh-CN" altLang="en-US" sz="1800">
                <a:solidFill>
                  <a:srgbClr val="0207CA"/>
                </a:solidFill>
                <a:latin typeface="微软雅黑" panose="020B0503020204020204" pitchFamily="34" charset="-122"/>
              </a:rPr>
              <a:t>无规运动</a:t>
            </a:r>
            <a:r>
              <a:rPr kumimoji="1" lang="zh-CN" altLang="en-US" sz="1800">
                <a:solidFill>
                  <a:srgbClr val="1C1C1C"/>
                </a:solidFill>
                <a:latin typeface="微软雅黑" panose="020B0503020204020204" pitchFamily="34" charset="-122"/>
              </a:rPr>
              <a:t>的基础上产生平均的</a:t>
            </a:r>
            <a:r>
              <a:rPr kumimoji="1" lang="zh-CN" altLang="en-US" sz="1800">
                <a:solidFill>
                  <a:srgbClr val="0207CA"/>
                </a:solidFill>
                <a:latin typeface="微软雅黑" panose="020B0503020204020204" pitchFamily="34" charset="-122"/>
              </a:rPr>
              <a:t>定向运动</a:t>
            </a:r>
            <a:r>
              <a:rPr kumimoji="1" lang="zh-CN" altLang="en-US" sz="1800">
                <a:solidFill>
                  <a:srgbClr val="1C1C1C"/>
                </a:solidFill>
                <a:latin typeface="微软雅黑" panose="020B0503020204020204" pitchFamily="34" charset="-122"/>
              </a:rPr>
              <a:t>，即</a:t>
            </a:r>
            <a:r>
              <a:rPr kumimoji="1" lang="zh-CN" altLang="en-US" sz="1800" u="sng">
                <a:solidFill>
                  <a:srgbClr val="0207CA"/>
                </a:solidFill>
                <a:latin typeface="微软雅黑" panose="020B0503020204020204" pitchFamily="34" charset="-122"/>
              </a:rPr>
              <a:t>声子的扩散运动</a:t>
            </a:r>
            <a:r>
              <a:rPr kumimoji="1" lang="zh-CN" altLang="en-US" sz="1800">
                <a:solidFill>
                  <a:srgbClr val="1C1C1C"/>
                </a:solidFill>
                <a:latin typeface="微软雅黑" panose="020B0503020204020204" pitchFamily="34" charset="-122"/>
              </a:rPr>
              <a:t>。</a:t>
            </a:r>
            <a:endParaRPr kumimoji="1" lang="en-US" altLang="zh-CN" sz="1800">
              <a:solidFill>
                <a:srgbClr val="1C1C1C"/>
              </a:solidFill>
              <a:latin typeface="微软雅黑" panose="020B0503020204020204" pitchFamily="34" charset="-122"/>
            </a:endParaRPr>
          </a:p>
          <a:p>
            <a:pPr lvl="1" eaLnBrk="1" hangingPunct="1">
              <a:lnSpc>
                <a:spcPct val="125000"/>
              </a:lnSpc>
              <a:spcBef>
                <a:spcPct val="0"/>
              </a:spcBef>
              <a:buFont typeface="Wingdings" panose="05000000000000000000" pitchFamily="2" charset="2"/>
              <a:buChar char="Ø"/>
            </a:pPr>
            <a:r>
              <a:rPr kumimoji="1" lang="zh-CN" altLang="en-US" sz="1800">
                <a:solidFill>
                  <a:srgbClr val="1C1C1C"/>
                </a:solidFill>
                <a:latin typeface="微软雅黑" panose="020B0503020204020204" pitchFamily="34" charset="-122"/>
              </a:rPr>
              <a:t>声子是晶格振动的能量量子，声子的定向运动就意味着有一股热流，热流方向就是声子平均定向运动的方向。</a:t>
            </a:r>
            <a:endParaRPr kumimoji="1" lang="en-US" altLang="zh-CN" sz="1800">
              <a:solidFill>
                <a:srgbClr val="1C1C1C"/>
              </a:solidFill>
              <a:latin typeface="微软雅黑" panose="020B0503020204020204" pitchFamily="34" charset="-122"/>
            </a:endParaRPr>
          </a:p>
          <a:p>
            <a:pPr lvl="1" eaLnBrk="1" hangingPunct="1">
              <a:lnSpc>
                <a:spcPct val="125000"/>
              </a:lnSpc>
              <a:spcBef>
                <a:spcPct val="0"/>
              </a:spcBef>
              <a:buFont typeface="Wingdings" panose="05000000000000000000" pitchFamily="2" charset="2"/>
              <a:buChar char="Ø"/>
            </a:pPr>
            <a:r>
              <a:rPr kumimoji="1" lang="zh-CN" altLang="en-US" sz="1800">
                <a:solidFill>
                  <a:srgbClr val="002060"/>
                </a:solidFill>
                <a:latin typeface="微软雅黑" panose="020B0503020204020204" pitchFamily="34" charset="-122"/>
              </a:rPr>
              <a:t>热传导可看成“声子”的扩散运动的结果。</a:t>
            </a:r>
          </a:p>
          <a:p>
            <a:pPr lvl="1" eaLnBrk="1" hangingPunct="1">
              <a:lnSpc>
                <a:spcPct val="125000"/>
              </a:lnSpc>
              <a:spcBef>
                <a:spcPct val="0"/>
              </a:spcBef>
              <a:buFont typeface="Wingdings" panose="05000000000000000000" pitchFamily="2" charset="2"/>
              <a:buChar char="Ø"/>
            </a:pPr>
            <a:endParaRPr kumimoji="1" lang="zh-CN" altLang="en-US" sz="1800">
              <a:solidFill>
                <a:srgbClr val="1C1C1C"/>
              </a:solidFill>
              <a:latin typeface="微软雅黑" panose="020B0503020204020204" pitchFamily="34" charset="-122"/>
            </a:endParaRPr>
          </a:p>
        </p:txBody>
      </p:sp>
      <p:sp>
        <p:nvSpPr>
          <p:cNvPr id="24586" name="矩形 14"/>
          <p:cNvSpPr>
            <a:spLocks noChangeArrowheads="1"/>
          </p:cNvSpPr>
          <p:nvPr/>
        </p:nvSpPr>
        <p:spPr bwMode="auto">
          <a:xfrm>
            <a:off x="6130925" y="2411413"/>
            <a:ext cx="2663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kumimoji="1" lang="zh-CN" altLang="en-US" sz="1600">
                <a:solidFill>
                  <a:srgbClr val="1C1C1C"/>
                </a:solidFill>
                <a:latin typeface="微软雅黑" panose="020B0503020204020204" pitchFamily="34" charset="-122"/>
              </a:rPr>
              <a:t>存在温度梯度</a:t>
            </a:r>
            <a:r>
              <a:rPr kumimoji="1" lang="en-US" altLang="zh-CN" sz="1600">
                <a:solidFill>
                  <a:srgbClr val="1C1C1C"/>
                </a:solidFill>
                <a:latin typeface="微软雅黑" panose="020B0503020204020204" pitchFamily="34" charset="-122"/>
              </a:rPr>
              <a:t>:</a:t>
            </a:r>
            <a:r>
              <a:rPr kumimoji="1" lang="zh-CN" altLang="en-US" sz="1600">
                <a:solidFill>
                  <a:srgbClr val="1C1C1C"/>
                </a:solidFill>
                <a:latin typeface="微软雅黑" panose="020B0503020204020204" pitchFamily="34" charset="-122"/>
              </a:rPr>
              <a:t>“声子气体”的密度分布是不均匀的。</a:t>
            </a:r>
            <a:endParaRPr lang="zh-CN" altLang="en-US" sz="1600">
              <a:solidFill>
                <a:srgbClr val="1C1C1C"/>
              </a:solidFill>
              <a:latin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idx="4294967295"/>
          </p:nvPr>
        </p:nvSpPr>
        <p:spPr>
          <a:xfrm>
            <a:off x="374650" y="981075"/>
            <a:ext cx="8229600" cy="681038"/>
          </a:xfrm>
          <a:noFill/>
        </p:spPr>
        <p:txBody>
          <a:bodyPr/>
          <a:lstStyle/>
          <a:p>
            <a:r>
              <a:rPr kumimoji="1" lang="zh-CN" altLang="en-US" sz="3600" smtClean="0">
                <a:effectLst/>
                <a:latin typeface="微软雅黑" panose="020B0503020204020204" pitchFamily="34" charset="-122"/>
              </a:rPr>
              <a:t>热导系数</a:t>
            </a:r>
            <a:r>
              <a:rPr kumimoji="1" lang="en-US" altLang="zh-CN" sz="3600" i="1" smtClean="0">
                <a:effectLst/>
                <a:latin typeface="微软雅黑" panose="020B0503020204020204" pitchFamily="34" charset="-122"/>
              </a:rPr>
              <a:t>k</a:t>
            </a:r>
            <a:endParaRPr lang="zh-CN" altLang="en-US" sz="3600" smtClean="0">
              <a:effectLst/>
              <a:latin typeface="微软雅黑" panose="020B0503020204020204" pitchFamily="34" charset="-122"/>
            </a:endParaRPr>
          </a:p>
        </p:txBody>
      </p:sp>
      <p:sp>
        <p:nvSpPr>
          <p:cNvPr id="4" name="矩形 3"/>
          <p:cNvSpPr>
            <a:spLocks noRot="1" noChangeAspect="1" noMove="1" noResize="1" noEditPoints="1" noAdjustHandles="1" noChangeArrowheads="1" noChangeShapeType="1" noTextEdit="1"/>
          </p:cNvSpPr>
          <p:nvPr/>
        </p:nvSpPr>
        <p:spPr>
          <a:xfrm>
            <a:off x="3589695" y="1628800"/>
            <a:ext cx="1973745" cy="901785"/>
          </a:xfrm>
          <a:prstGeom prst="rect">
            <a:avLst/>
          </a:prstGeom>
          <a:blipFill rotWithShape="1">
            <a:blip r:embed="rId3"/>
            <a:stretch>
              <a:fillRect/>
            </a:stretch>
          </a:blipFill>
        </p:spPr>
        <p:txBody>
          <a:bodyPr/>
          <a:lstStyle/>
          <a:p>
            <a:pPr>
              <a:defRPr/>
            </a:pPr>
            <a:r>
              <a:rPr lang="zh-CN" altLang="en-US">
                <a:noFill/>
                <a:latin typeface="微软雅黑" panose="020B0503020204020204" pitchFamily="34" charset="-122"/>
                <a:ea typeface="微软雅黑" panose="020B0503020204020204" pitchFamily="34" charset="-122"/>
              </a:rPr>
              <a:t> </a:t>
            </a:r>
          </a:p>
        </p:txBody>
      </p:sp>
      <p:graphicFrame>
        <p:nvGraphicFramePr>
          <p:cNvPr id="25604" name="对象 4"/>
          <p:cNvGraphicFramePr>
            <a:graphicFrameLocks noChangeAspect="1"/>
          </p:cNvGraphicFramePr>
          <p:nvPr/>
        </p:nvGraphicFramePr>
        <p:xfrm>
          <a:off x="819150" y="2636838"/>
          <a:ext cx="693738" cy="2284412"/>
        </p:xfrm>
        <a:graphic>
          <a:graphicData uri="http://schemas.openxmlformats.org/presentationml/2006/ole">
            <mc:AlternateContent xmlns:mc="http://schemas.openxmlformats.org/markup-compatibility/2006">
              <mc:Choice xmlns:v="urn:schemas-microsoft-com:vml" Requires="v">
                <p:oleObj spid="_x0000_s25621" name="Equation" r:id="rId4" imgW="215806" imgH="710891" progId="Equation.DSMT4">
                  <p:embed/>
                </p:oleObj>
              </mc:Choice>
              <mc:Fallback>
                <p:oleObj name="Equation" r:id="rId4" imgW="215806" imgH="710891"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50" y="2636838"/>
                        <a:ext cx="693738"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5" name="TextBox 10"/>
          <p:cNvSpPr txBox="1">
            <a:spLocks noChangeArrowheads="1"/>
          </p:cNvSpPr>
          <p:nvPr/>
        </p:nvSpPr>
        <p:spPr bwMode="auto">
          <a:xfrm>
            <a:off x="5508625" y="2913063"/>
            <a:ext cx="239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1C1C1C"/>
                </a:solidFill>
                <a:latin typeface="微软雅黑" panose="020B0503020204020204" pitchFamily="34" charset="-122"/>
              </a:rPr>
              <a:t>定容比热容</a:t>
            </a:r>
          </a:p>
        </p:txBody>
      </p:sp>
      <p:sp>
        <p:nvSpPr>
          <p:cNvPr id="25606" name="TextBox 11"/>
          <p:cNvSpPr txBox="1">
            <a:spLocks noChangeArrowheads="1"/>
          </p:cNvSpPr>
          <p:nvPr/>
        </p:nvSpPr>
        <p:spPr bwMode="auto">
          <a:xfrm>
            <a:off x="1770063" y="2913063"/>
            <a:ext cx="2968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1C1C1C"/>
                </a:solidFill>
                <a:latin typeface="微软雅黑" panose="020B0503020204020204" pitchFamily="34" charset="-122"/>
              </a:rPr>
              <a:t>晶格定容比热容</a:t>
            </a:r>
          </a:p>
        </p:txBody>
      </p:sp>
      <p:sp>
        <p:nvSpPr>
          <p:cNvPr id="25607" name="TextBox 12"/>
          <p:cNvSpPr txBox="1">
            <a:spLocks noChangeArrowheads="1"/>
          </p:cNvSpPr>
          <p:nvPr/>
        </p:nvSpPr>
        <p:spPr bwMode="auto">
          <a:xfrm>
            <a:off x="5508625" y="3459163"/>
            <a:ext cx="239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1C1C1C"/>
                </a:solidFill>
                <a:latin typeface="微软雅黑" panose="020B0503020204020204" pitchFamily="34" charset="-122"/>
              </a:rPr>
              <a:t>平均自由程</a:t>
            </a:r>
          </a:p>
        </p:txBody>
      </p:sp>
      <p:sp>
        <p:nvSpPr>
          <p:cNvPr id="25608" name="TextBox 13"/>
          <p:cNvSpPr txBox="1">
            <a:spLocks noChangeArrowheads="1"/>
          </p:cNvSpPr>
          <p:nvPr/>
        </p:nvSpPr>
        <p:spPr bwMode="auto">
          <a:xfrm>
            <a:off x="1770063" y="3484563"/>
            <a:ext cx="3192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1C1C1C"/>
                </a:solidFill>
                <a:latin typeface="微软雅黑" panose="020B0503020204020204" pitchFamily="34" charset="-122"/>
              </a:rPr>
              <a:t>声子的平均自由程</a:t>
            </a:r>
          </a:p>
        </p:txBody>
      </p:sp>
      <p:sp>
        <p:nvSpPr>
          <p:cNvPr id="25609" name="TextBox 14"/>
          <p:cNvSpPr txBox="1">
            <a:spLocks noChangeArrowheads="1"/>
          </p:cNvSpPr>
          <p:nvPr/>
        </p:nvSpPr>
        <p:spPr bwMode="auto">
          <a:xfrm>
            <a:off x="5508625" y="4200525"/>
            <a:ext cx="2663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1C1C1C"/>
                </a:solidFill>
                <a:latin typeface="微软雅黑" panose="020B0503020204020204" pitchFamily="34" charset="-122"/>
              </a:rPr>
              <a:t>气体热运动的平均速度</a:t>
            </a:r>
          </a:p>
        </p:txBody>
      </p:sp>
      <p:sp>
        <p:nvSpPr>
          <p:cNvPr id="25610" name="TextBox 15"/>
          <p:cNvSpPr txBox="1">
            <a:spLocks noChangeArrowheads="1"/>
          </p:cNvSpPr>
          <p:nvPr/>
        </p:nvSpPr>
        <p:spPr bwMode="auto">
          <a:xfrm>
            <a:off x="1770063" y="3990975"/>
            <a:ext cx="26638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spcBef>
                <a:spcPct val="0"/>
              </a:spcBef>
              <a:buFontTx/>
              <a:buNone/>
            </a:pPr>
            <a:r>
              <a:rPr lang="zh-CN" altLang="en-US" sz="2000">
                <a:solidFill>
                  <a:srgbClr val="1C1C1C"/>
                </a:solidFill>
                <a:latin typeface="微软雅黑" panose="020B0503020204020204" pitchFamily="34" charset="-122"/>
              </a:rPr>
              <a:t>声子的平均速度（可以由色散关系或声子统计分布来求，简称固体的声速）</a:t>
            </a:r>
          </a:p>
        </p:txBody>
      </p:sp>
      <p:cxnSp>
        <p:nvCxnSpPr>
          <p:cNvPr id="25611" name="直接连接符 17"/>
          <p:cNvCxnSpPr>
            <a:cxnSpLocks noChangeShapeType="1"/>
          </p:cNvCxnSpPr>
          <p:nvPr/>
        </p:nvCxnSpPr>
        <p:spPr bwMode="auto">
          <a:xfrm>
            <a:off x="468313" y="2636838"/>
            <a:ext cx="777716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2" name="直接连接符 18"/>
          <p:cNvCxnSpPr>
            <a:cxnSpLocks noChangeShapeType="1"/>
          </p:cNvCxnSpPr>
          <p:nvPr/>
        </p:nvCxnSpPr>
        <p:spPr bwMode="auto">
          <a:xfrm>
            <a:off x="503238" y="5362575"/>
            <a:ext cx="777716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3" name="直接连接符 20"/>
          <p:cNvCxnSpPr>
            <a:cxnSpLocks noChangeShapeType="1"/>
          </p:cNvCxnSpPr>
          <p:nvPr/>
        </p:nvCxnSpPr>
        <p:spPr bwMode="auto">
          <a:xfrm>
            <a:off x="5205413" y="2636838"/>
            <a:ext cx="0" cy="2725737"/>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4" name="直接连接符 23"/>
          <p:cNvCxnSpPr>
            <a:cxnSpLocks noChangeShapeType="1"/>
          </p:cNvCxnSpPr>
          <p:nvPr/>
        </p:nvCxnSpPr>
        <p:spPr bwMode="auto">
          <a:xfrm>
            <a:off x="503238" y="3424238"/>
            <a:ext cx="777716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5" name="直接连接符 24"/>
          <p:cNvCxnSpPr>
            <a:cxnSpLocks noChangeShapeType="1"/>
          </p:cNvCxnSpPr>
          <p:nvPr/>
        </p:nvCxnSpPr>
        <p:spPr bwMode="auto">
          <a:xfrm>
            <a:off x="503238" y="3981450"/>
            <a:ext cx="7777162"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6" name="直接连接符 25"/>
          <p:cNvCxnSpPr>
            <a:cxnSpLocks noChangeShapeType="1"/>
          </p:cNvCxnSpPr>
          <p:nvPr/>
        </p:nvCxnSpPr>
        <p:spPr bwMode="auto">
          <a:xfrm>
            <a:off x="1620838" y="2644775"/>
            <a:ext cx="0" cy="2725738"/>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17" name="下箭头 26"/>
          <p:cNvSpPr>
            <a:spLocks noChangeArrowheads="1"/>
          </p:cNvSpPr>
          <p:nvPr/>
        </p:nvSpPr>
        <p:spPr bwMode="auto">
          <a:xfrm>
            <a:off x="2874963" y="5291138"/>
            <a:ext cx="358775" cy="649287"/>
          </a:xfrm>
          <a:prstGeom prst="downArrow">
            <a:avLst>
              <a:gd name="adj1" fmla="val 50000"/>
              <a:gd name="adj2" fmla="val 50270"/>
            </a:avLst>
          </a:prstGeom>
          <a:solidFill>
            <a:schemeClr val="accent1"/>
          </a:solidFill>
          <a:ln w="1905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微软雅黑" panose="020B0503020204020204" pitchFamily="34" charset="-122"/>
            </a:endParaRPr>
          </a:p>
        </p:txBody>
      </p:sp>
      <p:sp>
        <p:nvSpPr>
          <p:cNvPr id="25618" name="下箭头 27"/>
          <p:cNvSpPr>
            <a:spLocks noChangeArrowheads="1"/>
          </p:cNvSpPr>
          <p:nvPr/>
        </p:nvSpPr>
        <p:spPr bwMode="auto">
          <a:xfrm>
            <a:off x="6569075" y="5313363"/>
            <a:ext cx="360363" cy="647700"/>
          </a:xfrm>
          <a:prstGeom prst="downArrow">
            <a:avLst>
              <a:gd name="adj1" fmla="val 50000"/>
              <a:gd name="adj2" fmla="val 49927"/>
            </a:avLst>
          </a:prstGeom>
          <a:solidFill>
            <a:schemeClr val="accent1"/>
          </a:solidFill>
          <a:ln w="1905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微软雅黑" panose="020B0503020204020204" pitchFamily="34" charset="-122"/>
            </a:endParaRPr>
          </a:p>
        </p:txBody>
      </p:sp>
      <p:sp>
        <p:nvSpPr>
          <p:cNvPr id="25619" name="TextBox 28"/>
          <p:cNvSpPr txBox="1">
            <a:spLocks noChangeArrowheads="1"/>
          </p:cNvSpPr>
          <p:nvPr/>
        </p:nvSpPr>
        <p:spPr bwMode="auto">
          <a:xfrm>
            <a:off x="6100763" y="6089650"/>
            <a:ext cx="1296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a:spcBef>
                <a:spcPct val="0"/>
              </a:spcBef>
              <a:buFontTx/>
              <a:buNone/>
            </a:pPr>
            <a:r>
              <a:rPr lang="zh-CN" altLang="en-US" sz="2800">
                <a:solidFill>
                  <a:srgbClr val="1C1C1C"/>
                </a:solidFill>
                <a:latin typeface="微软雅黑" panose="020B0503020204020204" pitchFamily="34" charset="-122"/>
              </a:rPr>
              <a:t>气体</a:t>
            </a:r>
          </a:p>
        </p:txBody>
      </p:sp>
      <p:sp>
        <p:nvSpPr>
          <p:cNvPr id="25620" name="TextBox 29"/>
          <p:cNvSpPr txBox="1">
            <a:spLocks noChangeArrowheads="1"/>
          </p:cNvSpPr>
          <p:nvPr/>
        </p:nvSpPr>
        <p:spPr bwMode="auto">
          <a:xfrm>
            <a:off x="2405063" y="6089650"/>
            <a:ext cx="1298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a:spcBef>
                <a:spcPct val="0"/>
              </a:spcBef>
              <a:buFontTx/>
              <a:buNone/>
            </a:pPr>
            <a:r>
              <a:rPr lang="zh-CN" altLang="en-US" sz="2800">
                <a:solidFill>
                  <a:srgbClr val="1C1C1C"/>
                </a:solidFill>
                <a:latin typeface="微软雅黑" panose="020B0503020204020204" pitchFamily="34" charset="-122"/>
              </a:rPr>
              <a:t>固体</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900113" y="1412875"/>
            <a:ext cx="8243887" cy="612775"/>
          </a:xfrm>
          <a:noFill/>
          <a:effectLst>
            <a:prstShdw prst="shdw17" dist="17961" dir="2700000">
              <a:srgbClr val="995C7A"/>
            </a:prstShdw>
          </a:effectLst>
          <a:extLst>
            <a:ext uri="{909E8E84-426E-40DD-AFC4-6F175D3DCCD1}">
              <a14:hiddenFill xmlns:a14="http://schemas.microsoft.com/office/drawing/2010/main">
                <a:solidFill>
                  <a:srgbClr val="FF99CC"/>
                </a:solidFill>
              </a14:hiddenFill>
            </a:ext>
          </a:extLst>
        </p:spPr>
        <p:txBody>
          <a:bodyPr/>
          <a:lstStyle/>
          <a:p>
            <a:pPr eaLnBrk="1" hangingPunct="1"/>
            <a:r>
              <a:rPr lang="zh-CN" altLang="en-US" sz="3600" smtClean="0">
                <a:effectLst/>
                <a:latin typeface="微软雅黑" panose="020B0503020204020204" pitchFamily="34" charset="-122"/>
              </a:rPr>
              <a:t>声子平均自由程的影响因素</a:t>
            </a:r>
          </a:p>
        </p:txBody>
      </p:sp>
      <p:sp>
        <p:nvSpPr>
          <p:cNvPr id="475139" name="Text Box 3"/>
          <p:cNvSpPr txBox="1">
            <a:spLocks noChangeArrowheads="1"/>
          </p:cNvSpPr>
          <p:nvPr/>
        </p:nvSpPr>
        <p:spPr bwMode="auto">
          <a:xfrm>
            <a:off x="466725" y="2420938"/>
            <a:ext cx="8569325" cy="253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defRPr/>
            </a:pPr>
            <a:r>
              <a:rPr kumimoji="1" lang="zh-CN" altLang="en-US" sz="2400" dirty="0" smtClean="0">
                <a:latin typeface="微软雅黑" panose="020B0503020204020204" pitchFamily="34" charset="-122"/>
              </a:rPr>
              <a:t>声子平均自由程的影响因素：</a:t>
            </a:r>
          </a:p>
          <a:p>
            <a:pPr marL="360000" lvl="1" eaLnBrk="1" hangingPunct="1">
              <a:spcBef>
                <a:spcPct val="50000"/>
              </a:spcBef>
              <a:buFontTx/>
              <a:buNone/>
              <a:defRPr/>
            </a:pPr>
            <a:r>
              <a:rPr kumimoji="1" lang="en-US" altLang="zh-CN" sz="2400" dirty="0" smtClean="0">
                <a:latin typeface="微软雅黑" panose="020B0503020204020204" pitchFamily="34" charset="-122"/>
                <a:sym typeface="Wingdings" panose="05000000000000000000" pitchFamily="2" charset="2"/>
              </a:rPr>
              <a:t>(1)</a:t>
            </a:r>
            <a:r>
              <a:rPr kumimoji="1" lang="zh-CN" altLang="en-US" sz="2400" dirty="0" smtClean="0">
                <a:latin typeface="微软雅黑" panose="020B0503020204020204" pitchFamily="34" charset="-122"/>
              </a:rPr>
              <a:t>声子之间相互碰撞：</a:t>
            </a:r>
            <a:r>
              <a:rPr kumimoji="1" lang="zh-CN" altLang="en-US" dirty="0" smtClean="0">
                <a:latin typeface="微软雅黑" panose="020B0503020204020204" pitchFamily="34" charset="-122"/>
              </a:rPr>
              <a:t>指</a:t>
            </a:r>
            <a:r>
              <a:rPr kumimoji="1" lang="zh-CN" altLang="en-US" dirty="0" smtClean="0">
                <a:solidFill>
                  <a:srgbClr val="0207CA"/>
                </a:solidFill>
                <a:latin typeface="微软雅黑" panose="020B0503020204020204" pitchFamily="34" charset="-122"/>
              </a:rPr>
              <a:t>声子间互散射</a:t>
            </a:r>
            <a:r>
              <a:rPr kumimoji="1" lang="zh-CN" altLang="en-US" dirty="0" smtClean="0">
                <a:latin typeface="微软雅黑" panose="020B0503020204020204" pitchFamily="34" charset="-122"/>
              </a:rPr>
              <a:t>，它是非谐效应的反映。</a:t>
            </a:r>
          </a:p>
          <a:p>
            <a:pPr marL="360000" lvl="1" eaLnBrk="1" hangingPunct="1">
              <a:spcBef>
                <a:spcPct val="50000"/>
              </a:spcBef>
              <a:buFontTx/>
              <a:buNone/>
              <a:defRPr/>
            </a:pPr>
            <a:r>
              <a:rPr kumimoji="1" lang="en-US" altLang="zh-CN" sz="2400" dirty="0" smtClean="0">
                <a:latin typeface="微软雅黑" panose="020B0503020204020204" pitchFamily="34" charset="-122"/>
              </a:rPr>
              <a:t>(2)</a:t>
            </a:r>
            <a:r>
              <a:rPr kumimoji="1" lang="zh-CN" altLang="en-US" sz="2400" dirty="0" smtClean="0">
                <a:latin typeface="微软雅黑" panose="020B0503020204020204" pitchFamily="34" charset="-122"/>
              </a:rPr>
              <a:t>晶体中的杂质、缺陷以及晶体边界等对声子的</a:t>
            </a:r>
            <a:r>
              <a:rPr kumimoji="1" lang="zh-CN" altLang="en-US" sz="2400" dirty="0" smtClean="0">
                <a:solidFill>
                  <a:srgbClr val="0207CA"/>
                </a:solidFill>
                <a:latin typeface="微软雅黑" panose="020B0503020204020204" pitchFamily="34" charset="-122"/>
              </a:rPr>
              <a:t>散射</a:t>
            </a:r>
            <a:r>
              <a:rPr kumimoji="1" lang="zh-CN" altLang="en-US" sz="2400" dirty="0" smtClean="0">
                <a:latin typeface="微软雅黑" panose="020B0503020204020204" pitchFamily="34" charset="-122"/>
              </a:rPr>
              <a:t>。</a:t>
            </a:r>
          </a:p>
          <a:p>
            <a:pPr marL="360000" eaLnBrk="1" hangingPunct="1">
              <a:spcBef>
                <a:spcPct val="50000"/>
              </a:spcBef>
              <a:buFontTx/>
              <a:buNone/>
              <a:defRPr/>
            </a:pPr>
            <a:r>
              <a:rPr kumimoji="1" lang="zh-CN" altLang="en-US" sz="2400" dirty="0" smtClean="0">
                <a:latin typeface="微软雅黑" panose="020B0503020204020204" pitchFamily="34" charset="-122"/>
              </a:rPr>
              <a:t>理论上分析声子平均自由程是很复杂的，这里只简单介绍。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Clr clrSpc="rgb" dir="cw">
                                      <p:cBhvr override="childStyle">
                                        <p:cTn id="6" dur="100" fill="hold"/>
                                        <p:tgtEl>
                                          <p:spTgt spid="475139">
                                            <p:txEl>
                                              <p:pRg st="1" end="1"/>
                                            </p:txEl>
                                          </p:spTgt>
                                        </p:tgtEl>
                                        <p:attrNameLst>
                                          <p:attrName>style.color</p:attrName>
                                        </p:attrNameLst>
                                      </p:cBhvr>
                                      <p:to>
                                        <a:srgbClr val="CC0000"/>
                                      </p:to>
                                    </p:animClr>
                                    <p:animClr clrSpc="rgb" dir="cw">
                                      <p:cBhvr>
                                        <p:cTn id="7" dur="100" fill="hold"/>
                                        <p:tgtEl>
                                          <p:spTgt spid="475139">
                                            <p:txEl>
                                              <p:pRg st="1" end="1"/>
                                            </p:txEl>
                                          </p:spTgt>
                                        </p:tgtEl>
                                        <p:attrNameLst>
                                          <p:attrName>fillcolor</p:attrName>
                                        </p:attrNameLst>
                                      </p:cBhvr>
                                      <p:to>
                                        <a:srgbClr val="CC0000"/>
                                      </p:to>
                                    </p:animClr>
                                    <p:set>
                                      <p:cBhvr>
                                        <p:cTn id="8" dur="100" fill="hold"/>
                                        <p:tgtEl>
                                          <p:spTgt spid="475139">
                                            <p:txEl>
                                              <p:pRg st="1" end="1"/>
                                            </p:txEl>
                                          </p:spTgt>
                                        </p:tgtEl>
                                        <p:attrNameLst>
                                          <p:attrName>fill.type</p:attrName>
                                        </p:attrNameLst>
                                      </p:cBhvr>
                                      <p:to>
                                        <p:strVal val="solid"/>
                                      </p:to>
                                    </p:set>
                                    <p:set>
                                      <p:cBhvr>
                                        <p:cTn id="9" dur="100" fill="hold"/>
                                        <p:tgtEl>
                                          <p:spTgt spid="475139">
                                            <p:txEl>
                                              <p:pRg st="1" end="1"/>
                                            </p:txEl>
                                          </p:spTgt>
                                        </p:tgtEl>
                                        <p:attrNameLst>
                                          <p:attrName>fill.on</p:attrName>
                                        </p:attrNameLst>
                                      </p:cBhvr>
                                      <p:to>
                                        <p:strVal val="true"/>
                                      </p:to>
                                    </p:set>
                                    <p:animRot by="120000">
                                      <p:cBhvr>
                                        <p:cTn id="10" dur="100" fill="hold">
                                          <p:stCondLst>
                                            <p:cond delay="0"/>
                                          </p:stCondLst>
                                        </p:cTn>
                                        <p:tgtEl>
                                          <p:spTgt spid="475139">
                                            <p:txEl>
                                              <p:pRg st="1" end="1"/>
                                            </p:txEl>
                                          </p:spTgt>
                                        </p:tgtEl>
                                        <p:attrNameLst>
                                          <p:attrName>r</p:attrName>
                                        </p:attrNameLst>
                                      </p:cBhvr>
                                    </p:animRot>
                                    <p:animRot by="-240000">
                                      <p:cBhvr>
                                        <p:cTn id="11" dur="200" fill="hold">
                                          <p:stCondLst>
                                            <p:cond delay="200"/>
                                          </p:stCondLst>
                                        </p:cTn>
                                        <p:tgtEl>
                                          <p:spTgt spid="475139">
                                            <p:txEl>
                                              <p:pRg st="1" end="1"/>
                                            </p:txEl>
                                          </p:spTgt>
                                        </p:tgtEl>
                                        <p:attrNameLst>
                                          <p:attrName>r</p:attrName>
                                        </p:attrNameLst>
                                      </p:cBhvr>
                                    </p:animRot>
                                    <p:animRot by="240000">
                                      <p:cBhvr>
                                        <p:cTn id="12" dur="200" fill="hold">
                                          <p:stCondLst>
                                            <p:cond delay="400"/>
                                          </p:stCondLst>
                                        </p:cTn>
                                        <p:tgtEl>
                                          <p:spTgt spid="475139">
                                            <p:txEl>
                                              <p:pRg st="1" end="1"/>
                                            </p:txEl>
                                          </p:spTgt>
                                        </p:tgtEl>
                                        <p:attrNameLst>
                                          <p:attrName>r</p:attrName>
                                        </p:attrNameLst>
                                      </p:cBhvr>
                                    </p:animRot>
                                    <p:animRot by="-240000">
                                      <p:cBhvr>
                                        <p:cTn id="13" dur="200" fill="hold">
                                          <p:stCondLst>
                                            <p:cond delay="600"/>
                                          </p:stCondLst>
                                        </p:cTn>
                                        <p:tgtEl>
                                          <p:spTgt spid="475139">
                                            <p:txEl>
                                              <p:pRg st="1" end="1"/>
                                            </p:txEl>
                                          </p:spTgt>
                                        </p:tgtEl>
                                        <p:attrNameLst>
                                          <p:attrName>r</p:attrName>
                                        </p:attrNameLst>
                                      </p:cBhvr>
                                    </p:animRot>
                                    <p:animRot by="120000">
                                      <p:cBhvr>
                                        <p:cTn id="14" dur="200" fill="hold">
                                          <p:stCondLst>
                                            <p:cond delay="800"/>
                                          </p:stCondLst>
                                        </p:cTn>
                                        <p:tgtEl>
                                          <p:spTgt spid="475139">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effectLst>
            <a:prstShdw prst="shdw17" dist="17961" dir="2700000">
              <a:srgbClr val="995C7A"/>
            </a:prstShdw>
          </a:effectLst>
          <a:extLst>
            <a:ext uri="{909E8E84-426E-40DD-AFC4-6F175D3DCCD1}">
              <a14:hiddenFill xmlns:a14="http://schemas.microsoft.com/office/drawing/2010/main">
                <a:solidFill>
                  <a:srgbClr val="FF99CC"/>
                </a:solidFill>
              </a14:hiddenFill>
            </a:ext>
          </a:extLst>
        </p:spPr>
        <p:txBody>
          <a:bodyPr/>
          <a:lstStyle/>
          <a:p>
            <a:pPr eaLnBrk="1" hangingPunct="1"/>
            <a:r>
              <a:rPr lang="zh-CN" altLang="en-US" sz="2800" smtClean="0">
                <a:effectLst/>
                <a:latin typeface="微软雅黑" panose="020B0503020204020204" pitchFamily="34" charset="-122"/>
              </a:rPr>
              <a:t>声子与声子的</a:t>
            </a:r>
            <a:r>
              <a:rPr lang="zh-CN" altLang="en-US" sz="2800" smtClean="0">
                <a:solidFill>
                  <a:srgbClr val="0207CA"/>
                </a:solidFill>
                <a:effectLst/>
                <a:latin typeface="微软雅黑" panose="020B0503020204020204" pitchFamily="34" charset="-122"/>
              </a:rPr>
              <a:t>碰撞</a:t>
            </a:r>
            <a:r>
              <a:rPr lang="zh-CN" altLang="en-US" sz="2800" smtClean="0">
                <a:effectLst/>
                <a:latin typeface="微软雅黑" panose="020B0503020204020204" pitchFamily="34" charset="-122"/>
              </a:rPr>
              <a:t>（声子间互散射）</a:t>
            </a:r>
          </a:p>
        </p:txBody>
      </p:sp>
      <p:sp>
        <p:nvSpPr>
          <p:cNvPr id="27651" name="Text Box 3"/>
          <p:cNvSpPr txBox="1">
            <a:spLocks noChangeArrowheads="1"/>
          </p:cNvSpPr>
          <p:nvPr/>
        </p:nvSpPr>
        <p:spPr bwMode="auto">
          <a:xfrm>
            <a:off x="757238" y="3635375"/>
            <a:ext cx="7620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latin typeface="微软雅黑" panose="020B0503020204020204" pitchFamily="34" charset="-122"/>
              </a:rPr>
              <a:t>最简单的声子间互散射</a:t>
            </a:r>
            <a:r>
              <a:rPr kumimoji="1" lang="en-US" altLang="zh-CN" sz="2000">
                <a:latin typeface="微软雅黑" panose="020B0503020204020204" pitchFamily="34" charset="-122"/>
              </a:rPr>
              <a:t>——</a:t>
            </a:r>
            <a:r>
              <a:rPr kumimoji="1" lang="zh-CN" altLang="en-US" sz="2000">
                <a:latin typeface="微软雅黑" panose="020B0503020204020204" pitchFamily="34" charset="-122"/>
              </a:rPr>
              <a:t>所谓三声子过程：</a:t>
            </a:r>
          </a:p>
        </p:txBody>
      </p:sp>
      <p:grpSp>
        <p:nvGrpSpPr>
          <p:cNvPr id="27652" name="Group 8"/>
          <p:cNvGrpSpPr>
            <a:grpSpLocks/>
          </p:cNvGrpSpPr>
          <p:nvPr/>
        </p:nvGrpSpPr>
        <p:grpSpPr bwMode="auto">
          <a:xfrm>
            <a:off x="757238" y="4868863"/>
            <a:ext cx="7620000" cy="1800225"/>
            <a:chOff x="408" y="2174"/>
            <a:chExt cx="4800" cy="1134"/>
          </a:xfrm>
        </p:grpSpPr>
        <p:sp>
          <p:nvSpPr>
            <p:cNvPr id="27661" name="Text Box 9"/>
            <p:cNvSpPr txBox="1">
              <a:spLocks noChangeArrowheads="1"/>
            </p:cNvSpPr>
            <p:nvPr/>
          </p:nvSpPr>
          <p:spPr bwMode="auto">
            <a:xfrm>
              <a:off x="408" y="2279"/>
              <a:ext cx="17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latin typeface="微软雅黑" panose="020B0503020204020204" pitchFamily="34" charset="-122"/>
                </a:rPr>
                <a:t>碰撞过程满足：</a:t>
              </a:r>
            </a:p>
          </p:txBody>
        </p:sp>
        <p:graphicFrame>
          <p:nvGraphicFramePr>
            <p:cNvPr id="27662" name="Object 10"/>
            <p:cNvGraphicFramePr>
              <a:graphicFrameLocks noChangeAspect="1"/>
            </p:cNvGraphicFramePr>
            <p:nvPr/>
          </p:nvGraphicFramePr>
          <p:xfrm>
            <a:off x="1586" y="2174"/>
            <a:ext cx="1927" cy="567"/>
          </p:xfrm>
          <a:graphic>
            <a:graphicData uri="http://schemas.openxmlformats.org/presentationml/2006/ole">
              <mc:AlternateContent xmlns:mc="http://schemas.openxmlformats.org/markup-compatibility/2006">
                <mc:Choice xmlns:v="urn:schemas-microsoft-com:vml" Requires="v">
                  <p:oleObj spid="_x0000_s27664" name="Equation" r:id="rId3" imgW="1637589" imgH="482391" progId="Equation.3">
                    <p:embed/>
                  </p:oleObj>
                </mc:Choice>
                <mc:Fallback>
                  <p:oleObj name="Equation" r:id="rId3" imgW="1637589" imgH="482391"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6" y="2174"/>
                          <a:ext cx="1927"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63" name="Text Box 11"/>
            <p:cNvSpPr txBox="1">
              <a:spLocks noChangeArrowheads="1"/>
            </p:cNvSpPr>
            <p:nvPr/>
          </p:nvSpPr>
          <p:spPr bwMode="auto">
            <a:xfrm>
              <a:off x="408" y="2765"/>
              <a:ext cx="480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latin typeface="微软雅黑" panose="020B0503020204020204" pitchFamily="34" charset="-122"/>
                </a:rPr>
                <a:t>三声子过程有两种可能情形（根据</a:t>
              </a:r>
              <a:r>
                <a:rPr kumimoji="1" lang="en-US" altLang="zh-CN" sz="2000">
                  <a:latin typeface="微软雅黑" panose="020B0503020204020204" pitchFamily="34" charset="-122"/>
                </a:rPr>
                <a:t>G</a:t>
              </a:r>
              <a:r>
                <a:rPr kumimoji="1" lang="zh-CN" altLang="en-US" sz="2000">
                  <a:latin typeface="微软雅黑" panose="020B0503020204020204" pitchFamily="34" charset="-122"/>
                </a:rPr>
                <a:t>是否为零？）：</a:t>
              </a:r>
            </a:p>
            <a:p>
              <a:pPr eaLnBrk="1" hangingPunct="1">
                <a:spcBef>
                  <a:spcPct val="50000"/>
                </a:spcBef>
                <a:buFontTx/>
                <a:buNone/>
              </a:pPr>
              <a:r>
                <a:rPr kumimoji="1" lang="en-US" altLang="zh-CN" sz="2000">
                  <a:latin typeface="微软雅黑" panose="020B0503020204020204" pitchFamily="34" charset="-122"/>
                </a:rPr>
                <a:t>(1)</a:t>
              </a:r>
              <a:r>
                <a:rPr kumimoji="1" lang="zh-CN" altLang="en-US" sz="2000">
                  <a:latin typeface="微软雅黑" panose="020B0503020204020204" pitchFamily="34" charset="-122"/>
                </a:rPr>
                <a:t>正常过程（正规过程）；</a:t>
              </a:r>
              <a:r>
                <a:rPr kumimoji="1" lang="en-US" altLang="zh-CN" sz="2000">
                  <a:latin typeface="微软雅黑" panose="020B0503020204020204" pitchFamily="34" charset="-122"/>
                </a:rPr>
                <a:t>(2)</a:t>
              </a:r>
              <a:r>
                <a:rPr kumimoji="1" lang="zh-CN" altLang="en-US" sz="2000">
                  <a:latin typeface="微软雅黑" panose="020B0503020204020204" pitchFamily="34" charset="-122"/>
                </a:rPr>
                <a:t>翻转过程（倒逆过程）</a:t>
              </a:r>
            </a:p>
          </p:txBody>
        </p:sp>
      </p:grpSp>
      <p:grpSp>
        <p:nvGrpSpPr>
          <p:cNvPr id="27653" name="组合 1"/>
          <p:cNvGrpSpPr>
            <a:grpSpLocks/>
          </p:cNvGrpSpPr>
          <p:nvPr/>
        </p:nvGrpSpPr>
        <p:grpSpPr bwMode="auto">
          <a:xfrm>
            <a:off x="1903413" y="3984625"/>
            <a:ext cx="4756150" cy="677863"/>
            <a:chOff x="1903413" y="4048125"/>
            <a:chExt cx="4756150" cy="677863"/>
          </a:xfrm>
        </p:grpSpPr>
        <p:sp>
          <p:nvSpPr>
            <p:cNvPr id="27655" name="Text Box 4"/>
            <p:cNvSpPr txBox="1">
              <a:spLocks noChangeArrowheads="1"/>
            </p:cNvSpPr>
            <p:nvPr/>
          </p:nvSpPr>
          <p:spPr bwMode="auto">
            <a:xfrm>
              <a:off x="1903413" y="4264025"/>
              <a:ext cx="9556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rgbClr val="800000"/>
                  </a:solidFill>
                  <a:latin typeface="微软雅黑" panose="020B0503020204020204" pitchFamily="34" charset="-122"/>
                </a:rPr>
                <a:t>声子</a:t>
              </a:r>
              <a:r>
                <a:rPr kumimoji="1" lang="en-US" altLang="zh-CN" sz="2000">
                  <a:solidFill>
                    <a:srgbClr val="800000"/>
                  </a:solidFill>
                  <a:latin typeface="微软雅黑" panose="020B0503020204020204" pitchFamily="34" charset="-122"/>
                </a:rPr>
                <a:t>1</a:t>
              </a:r>
            </a:p>
          </p:txBody>
        </p:sp>
        <p:sp>
          <p:nvSpPr>
            <p:cNvPr id="27656" name="Line 5"/>
            <p:cNvSpPr>
              <a:spLocks noChangeShapeType="1"/>
            </p:cNvSpPr>
            <p:nvPr/>
          </p:nvSpPr>
          <p:spPr bwMode="auto">
            <a:xfrm>
              <a:off x="4449763" y="4500563"/>
              <a:ext cx="1219200" cy="0"/>
            </a:xfrm>
            <a:prstGeom prst="line">
              <a:avLst/>
            </a:prstGeom>
            <a:noFill/>
            <a:ln w="349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57" name="Text Box 6"/>
            <p:cNvSpPr txBox="1">
              <a:spLocks noChangeArrowheads="1"/>
            </p:cNvSpPr>
            <p:nvPr/>
          </p:nvSpPr>
          <p:spPr bwMode="auto">
            <a:xfrm>
              <a:off x="5668963" y="4305300"/>
              <a:ext cx="99060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rgbClr val="800000"/>
                  </a:solidFill>
                  <a:latin typeface="微软雅黑" panose="020B0503020204020204" pitchFamily="34" charset="-122"/>
                </a:rPr>
                <a:t>声子</a:t>
              </a:r>
              <a:r>
                <a:rPr kumimoji="1" lang="en-US" altLang="zh-CN" sz="2000">
                  <a:solidFill>
                    <a:srgbClr val="800000"/>
                  </a:solidFill>
                  <a:latin typeface="微软雅黑" panose="020B0503020204020204" pitchFamily="34" charset="-122"/>
                </a:rPr>
                <a:t>3</a:t>
              </a:r>
            </a:p>
          </p:txBody>
        </p:sp>
        <p:sp>
          <p:nvSpPr>
            <p:cNvPr id="27658" name="Text Box 7"/>
            <p:cNvSpPr txBox="1">
              <a:spLocks noChangeArrowheads="1"/>
            </p:cNvSpPr>
            <p:nvPr/>
          </p:nvSpPr>
          <p:spPr bwMode="auto">
            <a:xfrm>
              <a:off x="4602163" y="4048125"/>
              <a:ext cx="838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rgbClr val="800000"/>
                  </a:solidFill>
                  <a:latin typeface="微软雅黑" panose="020B0503020204020204" pitchFamily="34" charset="-122"/>
                </a:rPr>
                <a:t>产生</a:t>
              </a:r>
            </a:p>
          </p:txBody>
        </p:sp>
        <p:sp>
          <p:nvSpPr>
            <p:cNvPr id="27659" name="Rectangle 12"/>
            <p:cNvSpPr>
              <a:spLocks noChangeArrowheads="1"/>
            </p:cNvSpPr>
            <p:nvPr/>
          </p:nvSpPr>
          <p:spPr bwMode="auto">
            <a:xfrm>
              <a:off x="3487738" y="4264025"/>
              <a:ext cx="85725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0"/>
                </a:spcBef>
                <a:buFontTx/>
                <a:buNone/>
              </a:pPr>
              <a:r>
                <a:rPr kumimoji="1" lang="zh-CN" altLang="en-US" sz="2000">
                  <a:solidFill>
                    <a:srgbClr val="800000"/>
                  </a:solidFill>
                  <a:latin typeface="微软雅黑" panose="020B0503020204020204" pitchFamily="34" charset="-122"/>
                </a:rPr>
                <a:t>声子</a:t>
              </a:r>
              <a:r>
                <a:rPr kumimoji="1" lang="en-US" altLang="zh-CN" sz="2000">
                  <a:solidFill>
                    <a:srgbClr val="800000"/>
                  </a:solidFill>
                  <a:latin typeface="微软雅黑" panose="020B0503020204020204" pitchFamily="34" charset="-122"/>
                </a:rPr>
                <a:t>2</a:t>
              </a:r>
            </a:p>
          </p:txBody>
        </p:sp>
        <p:sp>
          <p:nvSpPr>
            <p:cNvPr id="27660" name="Text Box 13"/>
            <p:cNvSpPr txBox="1">
              <a:spLocks noChangeArrowheads="1"/>
            </p:cNvSpPr>
            <p:nvPr/>
          </p:nvSpPr>
          <p:spPr bwMode="auto">
            <a:xfrm>
              <a:off x="2984500" y="4264025"/>
              <a:ext cx="5762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en-US" altLang="zh-CN" sz="2400">
                  <a:solidFill>
                    <a:srgbClr val="800000"/>
                  </a:solidFill>
                  <a:latin typeface="微软雅黑" panose="020B0503020204020204" pitchFamily="34" charset="-122"/>
                </a:rPr>
                <a:t>+</a:t>
              </a:r>
            </a:p>
          </p:txBody>
        </p:sp>
      </p:grpSp>
      <p:sp>
        <p:nvSpPr>
          <p:cNvPr id="27654" name="TextBox 1"/>
          <p:cNvSpPr txBox="1">
            <a:spLocks noChangeArrowheads="1"/>
          </p:cNvSpPr>
          <p:nvPr/>
        </p:nvSpPr>
        <p:spPr bwMode="auto">
          <a:xfrm>
            <a:off x="395288" y="1581150"/>
            <a:ext cx="8291512" cy="1938338"/>
          </a:xfrm>
          <a:prstGeom prst="rect">
            <a:avLst/>
          </a:prstGeom>
          <a:noFill/>
          <a:ln w="19050">
            <a:solidFill>
              <a:srgbClr val="0207CA"/>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nSpc>
                <a:spcPct val="150000"/>
              </a:lnSpc>
              <a:spcBef>
                <a:spcPct val="0"/>
              </a:spcBef>
              <a:buFont typeface="Wingdings" panose="05000000000000000000" pitchFamily="2" charset="2"/>
              <a:buChar char="Ø"/>
            </a:pPr>
            <a:r>
              <a:rPr lang="zh-CN" altLang="en-US" sz="2000">
                <a:solidFill>
                  <a:srgbClr val="1C1C1C"/>
                </a:solidFill>
                <a:latin typeface="微软雅黑" panose="020B0503020204020204" pitchFamily="34" charset="-122"/>
              </a:rPr>
              <a:t>非谐作用势对简谐哈密顿的微扰作用，导致晶格振动从一个简谐本征态到另一个简谐本征态的跃迁，即导致了声子的产生和湮灭。</a:t>
            </a:r>
            <a:endParaRPr lang="en-US" altLang="zh-CN" sz="2000">
              <a:solidFill>
                <a:srgbClr val="1C1C1C"/>
              </a:solidFill>
              <a:latin typeface="微软雅黑" panose="020B0503020204020204" pitchFamily="34" charset="-122"/>
            </a:endParaRPr>
          </a:p>
          <a:p>
            <a:pPr>
              <a:lnSpc>
                <a:spcPct val="150000"/>
              </a:lnSpc>
              <a:spcBef>
                <a:spcPct val="0"/>
              </a:spcBef>
              <a:buFont typeface="Wingdings" panose="05000000000000000000" pitchFamily="2" charset="2"/>
              <a:buChar char="Ø"/>
            </a:pPr>
            <a:r>
              <a:rPr lang="zh-CN" altLang="en-US" sz="2000">
                <a:solidFill>
                  <a:srgbClr val="1C1C1C"/>
                </a:solidFill>
                <a:latin typeface="微软雅黑" panose="020B0503020204020204" pitchFamily="34" charset="-122"/>
              </a:rPr>
              <a:t>如果只近似到势能的三次项，则对应最简单的“三声子过程”：即两个声子碰撞产生另一个声子或一个声子劈裂成两个声子的过程。</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ChangeArrowheads="1"/>
          </p:cNvSpPr>
          <p:nvPr/>
        </p:nvSpPr>
        <p:spPr bwMode="auto">
          <a:xfrm>
            <a:off x="1557338" y="4013200"/>
            <a:ext cx="1944687" cy="538163"/>
          </a:xfrm>
          <a:prstGeom prst="rect">
            <a:avLst/>
          </a:prstGeom>
          <a:solidFill>
            <a:schemeClr val="tx2">
              <a:lumMod val="20000"/>
              <a:lumOff val="80000"/>
            </a:schemeClr>
          </a:solidFill>
          <a:ln>
            <a:noFill/>
          </a:ln>
          <a:effec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defRPr/>
            </a:pPr>
            <a:endParaRPr lang="zh-CN" altLang="en-US" sz="2800" smtClean="0">
              <a:solidFill>
                <a:srgbClr val="1C1C1C"/>
              </a:solidFill>
              <a:latin typeface="微软雅黑" panose="020B0503020204020204" pitchFamily="34" charset="-122"/>
            </a:endParaRPr>
          </a:p>
        </p:txBody>
      </p:sp>
      <p:graphicFrame>
        <p:nvGraphicFramePr>
          <p:cNvPr id="28675" name="Object 6">
            <a:hlinkClick r:id="rId3" action="ppaction://hlinkpres?slideindex=1&amp;slidetitle=补：布里渊区"/>
          </p:cNvPr>
          <p:cNvGraphicFramePr>
            <a:graphicFrameLocks noChangeAspect="1"/>
          </p:cNvGraphicFramePr>
          <p:nvPr/>
        </p:nvGraphicFramePr>
        <p:xfrm>
          <a:off x="671513" y="3568700"/>
          <a:ext cx="4013200" cy="915988"/>
        </p:xfrm>
        <a:graphic>
          <a:graphicData uri="http://schemas.openxmlformats.org/presentationml/2006/ole">
            <mc:AlternateContent xmlns:mc="http://schemas.openxmlformats.org/markup-compatibility/2006">
              <mc:Choice xmlns:v="urn:schemas-microsoft-com:vml" Requires="v">
                <p:oleObj spid="_x0000_s28694" name="公式" r:id="rId4" imgW="1612900" imgH="368300" progId="Equation.3">
                  <p:embed/>
                </p:oleObj>
              </mc:Choice>
              <mc:Fallback>
                <p:oleObj name="公式" r:id="rId4" imgW="1612900" imgH="368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13" y="3568700"/>
                        <a:ext cx="4013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7187" name="Rectangle 3"/>
          <p:cNvSpPr>
            <a:spLocks noGrp="1" noChangeArrowheads="1"/>
          </p:cNvSpPr>
          <p:nvPr>
            <p:ph type="title"/>
          </p:nvPr>
        </p:nvSpPr>
        <p:spPr>
          <a:effectLst>
            <a:prstShdw prst="shdw17" dist="17961" dir="2700000">
              <a:srgbClr val="FFCC00">
                <a:gamma/>
                <a:shade val="60000"/>
                <a:invGamma/>
              </a:srgbClr>
            </a:prstShdw>
          </a:effectLst>
          <a:extLst>
            <a:ext uri="{909E8E84-426E-40DD-AFC4-6F175D3DCCD1}">
              <a14:hiddenFill xmlns:a14="http://schemas.microsoft.com/office/drawing/2010/main">
                <a:solidFill>
                  <a:srgbClr val="FFCC00"/>
                </a:solidFill>
              </a14:hiddenFill>
            </a:ext>
          </a:extLst>
        </p:spPr>
        <p:txBody>
          <a:bodyPr/>
          <a:lstStyle/>
          <a:p>
            <a:pPr eaLnBrk="1" hangingPunct="1">
              <a:defRPr/>
            </a:pPr>
            <a:r>
              <a:rPr lang="zh-CN" altLang="en-US" sz="3200" dirty="0">
                <a:latin typeface="微软雅黑" panose="020B0503020204020204" pitchFamily="34" charset="-122"/>
              </a:rPr>
              <a:t>正常过程</a:t>
            </a:r>
            <a:r>
              <a:rPr lang="en-US" altLang="zh-CN" sz="3200" dirty="0">
                <a:latin typeface="微软雅黑" panose="020B0503020204020204" pitchFamily="34" charset="-122"/>
              </a:rPr>
              <a:t>(N</a:t>
            </a:r>
            <a:r>
              <a:rPr lang="zh-CN" altLang="en-US" sz="3200" dirty="0">
                <a:latin typeface="微软雅黑" panose="020B0503020204020204" pitchFamily="34" charset="-122"/>
              </a:rPr>
              <a:t>过程）</a:t>
            </a:r>
          </a:p>
        </p:txBody>
      </p:sp>
      <p:graphicFrame>
        <p:nvGraphicFramePr>
          <p:cNvPr id="28677" name="Object 5"/>
          <p:cNvGraphicFramePr>
            <a:graphicFrameLocks noChangeAspect="1"/>
          </p:cNvGraphicFramePr>
          <p:nvPr/>
        </p:nvGraphicFramePr>
        <p:xfrm>
          <a:off x="2035175" y="2957513"/>
          <a:ext cx="990600" cy="566737"/>
        </p:xfrm>
        <a:graphic>
          <a:graphicData uri="http://schemas.openxmlformats.org/presentationml/2006/ole">
            <mc:AlternateContent xmlns:mc="http://schemas.openxmlformats.org/markup-compatibility/2006">
              <mc:Choice xmlns:v="urn:schemas-microsoft-com:vml" Requires="v">
                <p:oleObj spid="_x0000_s28695" name="Equation" r:id="rId6" imgW="444114" imgH="253780" progId="Equation.3">
                  <p:embed/>
                </p:oleObj>
              </mc:Choice>
              <mc:Fallback>
                <p:oleObj name="Equation" r:id="rId6" imgW="444114" imgH="2537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5175" y="2957513"/>
                        <a:ext cx="990600"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8" name="Line 9"/>
          <p:cNvSpPr>
            <a:spLocks noChangeShapeType="1"/>
          </p:cNvSpPr>
          <p:nvPr/>
        </p:nvSpPr>
        <p:spPr bwMode="auto">
          <a:xfrm>
            <a:off x="6630988" y="5102225"/>
            <a:ext cx="1828800" cy="0"/>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9" name="Line 10"/>
          <p:cNvSpPr>
            <a:spLocks noChangeShapeType="1"/>
          </p:cNvSpPr>
          <p:nvPr/>
        </p:nvSpPr>
        <p:spPr bwMode="auto">
          <a:xfrm flipV="1">
            <a:off x="6630988" y="3654425"/>
            <a:ext cx="0" cy="1447800"/>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0" name="Line 11"/>
          <p:cNvSpPr>
            <a:spLocks noChangeShapeType="1"/>
          </p:cNvSpPr>
          <p:nvPr/>
        </p:nvSpPr>
        <p:spPr bwMode="auto">
          <a:xfrm flipV="1">
            <a:off x="6097588" y="5102225"/>
            <a:ext cx="533400" cy="76200"/>
          </a:xfrm>
          <a:prstGeom prst="line">
            <a:avLst/>
          </a:prstGeom>
          <a:noFill/>
          <a:ln w="25400">
            <a:solidFill>
              <a:srgbClr val="0207C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1" name="Line 12"/>
          <p:cNvSpPr>
            <a:spLocks noChangeShapeType="1"/>
          </p:cNvSpPr>
          <p:nvPr/>
        </p:nvSpPr>
        <p:spPr bwMode="auto">
          <a:xfrm flipV="1">
            <a:off x="6326188" y="5102225"/>
            <a:ext cx="304800" cy="685800"/>
          </a:xfrm>
          <a:prstGeom prst="line">
            <a:avLst/>
          </a:prstGeom>
          <a:noFill/>
          <a:ln w="25400">
            <a:solidFill>
              <a:srgbClr val="0207C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2" name="Line 13"/>
          <p:cNvSpPr>
            <a:spLocks noChangeShapeType="1"/>
          </p:cNvSpPr>
          <p:nvPr/>
        </p:nvSpPr>
        <p:spPr bwMode="auto">
          <a:xfrm flipV="1">
            <a:off x="6630988" y="4797425"/>
            <a:ext cx="609600" cy="3048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8683" name="Object 14"/>
          <p:cNvGraphicFramePr>
            <a:graphicFrameLocks noChangeAspect="1"/>
          </p:cNvGraphicFramePr>
          <p:nvPr/>
        </p:nvGraphicFramePr>
        <p:xfrm>
          <a:off x="5792788" y="4873625"/>
          <a:ext cx="292100" cy="412750"/>
        </p:xfrm>
        <a:graphic>
          <a:graphicData uri="http://schemas.openxmlformats.org/presentationml/2006/ole">
            <mc:AlternateContent xmlns:mc="http://schemas.openxmlformats.org/markup-compatibility/2006">
              <mc:Choice xmlns:v="urn:schemas-microsoft-com:vml" Requires="v">
                <p:oleObj spid="_x0000_s28696" name="Equation" r:id="rId8" imgW="152268" imgH="215713" progId="Equation.3">
                  <p:embed/>
                </p:oleObj>
              </mc:Choice>
              <mc:Fallback>
                <p:oleObj name="Equation" r:id="rId8" imgW="152268" imgH="215713"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2788" y="4873625"/>
                        <a:ext cx="2921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4" name="Object 15"/>
          <p:cNvGraphicFramePr>
            <a:graphicFrameLocks noChangeAspect="1"/>
          </p:cNvGraphicFramePr>
          <p:nvPr/>
        </p:nvGraphicFramePr>
        <p:xfrm>
          <a:off x="6010275" y="5635625"/>
          <a:ext cx="315913" cy="412750"/>
        </p:xfrm>
        <a:graphic>
          <a:graphicData uri="http://schemas.openxmlformats.org/presentationml/2006/ole">
            <mc:AlternateContent xmlns:mc="http://schemas.openxmlformats.org/markup-compatibility/2006">
              <mc:Choice xmlns:v="urn:schemas-microsoft-com:vml" Requires="v">
                <p:oleObj spid="_x0000_s28697" name="Equation" r:id="rId10" imgW="164885" imgH="215619" progId="Equation.3">
                  <p:embed/>
                </p:oleObj>
              </mc:Choice>
              <mc:Fallback>
                <p:oleObj name="Equation" r:id="rId10" imgW="164885" imgH="215619"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0275" y="5635625"/>
                        <a:ext cx="315913"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5" name="Object 16"/>
          <p:cNvGraphicFramePr>
            <a:graphicFrameLocks noChangeAspect="1"/>
          </p:cNvGraphicFramePr>
          <p:nvPr/>
        </p:nvGraphicFramePr>
        <p:xfrm>
          <a:off x="7229475" y="4403725"/>
          <a:ext cx="315913" cy="438150"/>
        </p:xfrm>
        <a:graphic>
          <a:graphicData uri="http://schemas.openxmlformats.org/presentationml/2006/ole">
            <mc:AlternateContent xmlns:mc="http://schemas.openxmlformats.org/markup-compatibility/2006">
              <mc:Choice xmlns:v="urn:schemas-microsoft-com:vml" Requires="v">
                <p:oleObj spid="_x0000_s28698" name="Equation" r:id="rId12" imgW="165028" imgH="228501" progId="Equation.3">
                  <p:embed/>
                </p:oleObj>
              </mc:Choice>
              <mc:Fallback>
                <p:oleObj name="Equation" r:id="rId12" imgW="165028" imgH="228501"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29475" y="4403725"/>
                        <a:ext cx="31591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6" name="Object 17"/>
          <p:cNvGraphicFramePr>
            <a:graphicFrameLocks noChangeAspect="1"/>
          </p:cNvGraphicFramePr>
          <p:nvPr/>
        </p:nvGraphicFramePr>
        <p:xfrm>
          <a:off x="8154988" y="5154613"/>
          <a:ext cx="292100" cy="461962"/>
        </p:xfrm>
        <a:graphic>
          <a:graphicData uri="http://schemas.openxmlformats.org/presentationml/2006/ole">
            <mc:AlternateContent xmlns:mc="http://schemas.openxmlformats.org/markup-compatibility/2006">
              <mc:Choice xmlns:v="urn:schemas-microsoft-com:vml" Requires="v">
                <p:oleObj spid="_x0000_s28699" name="Equation" r:id="rId14" imgW="152334" imgH="241195" progId="Equation.3">
                  <p:embed/>
                </p:oleObj>
              </mc:Choice>
              <mc:Fallback>
                <p:oleObj name="Equation" r:id="rId14" imgW="152334" imgH="241195"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54988" y="5154613"/>
                        <a:ext cx="29210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7" name="Object 18"/>
          <p:cNvGraphicFramePr>
            <a:graphicFrameLocks noChangeAspect="1"/>
          </p:cNvGraphicFramePr>
          <p:nvPr/>
        </p:nvGraphicFramePr>
        <p:xfrm>
          <a:off x="6238875" y="3578225"/>
          <a:ext cx="315913" cy="461963"/>
        </p:xfrm>
        <a:graphic>
          <a:graphicData uri="http://schemas.openxmlformats.org/presentationml/2006/ole">
            <mc:AlternateContent xmlns:mc="http://schemas.openxmlformats.org/markup-compatibility/2006">
              <mc:Choice xmlns:v="urn:schemas-microsoft-com:vml" Requires="v">
                <p:oleObj spid="_x0000_s28700" name="Equation" r:id="rId16" imgW="164957" imgH="241091" progId="Equation.3">
                  <p:embed/>
                </p:oleObj>
              </mc:Choice>
              <mc:Fallback>
                <p:oleObj name="Equation" r:id="rId16" imgW="164957" imgH="241091"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38875" y="3578225"/>
                        <a:ext cx="315913"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8" name="Text Box 19"/>
          <p:cNvSpPr txBox="1">
            <a:spLocks noChangeArrowheads="1"/>
          </p:cNvSpPr>
          <p:nvPr/>
        </p:nvSpPr>
        <p:spPr bwMode="auto">
          <a:xfrm>
            <a:off x="655638" y="4503738"/>
            <a:ext cx="4248150"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dash"/>
                <a:miter lim="800000"/>
                <a:headEnd/>
                <a:tailEnd/>
              </a14:hiddenLine>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lnSpc>
                <a:spcPct val="150000"/>
              </a:lnSpc>
              <a:spcBef>
                <a:spcPct val="50000"/>
              </a:spcBef>
              <a:buFontTx/>
              <a:buNone/>
            </a:pPr>
            <a:r>
              <a:rPr kumimoji="1" lang="zh-CN" altLang="en-US" sz="2000">
                <a:solidFill>
                  <a:srgbClr val="0207CA"/>
                </a:solidFill>
                <a:latin typeface="微软雅黑" panose="020B0503020204020204" pitchFamily="34" charset="-122"/>
              </a:rPr>
              <a:t>意义：</a:t>
            </a:r>
            <a:r>
              <a:rPr kumimoji="1" lang="zh-CN" altLang="en-US" sz="2000">
                <a:latin typeface="微软雅黑" panose="020B0503020204020204" pitchFamily="34" charset="-122"/>
              </a:rPr>
              <a:t>可使声子间交换能量和动量，对于建立声子热平衡有意义。</a:t>
            </a:r>
            <a:endParaRPr kumimoji="1" lang="en-US" altLang="zh-CN" sz="2000">
              <a:latin typeface="微软雅黑" panose="020B0503020204020204" pitchFamily="34" charset="-122"/>
            </a:endParaRPr>
          </a:p>
          <a:p>
            <a:pPr eaLnBrk="1" hangingPunct="1">
              <a:lnSpc>
                <a:spcPct val="150000"/>
              </a:lnSpc>
              <a:spcBef>
                <a:spcPct val="50000"/>
              </a:spcBef>
              <a:buFontTx/>
              <a:buNone/>
            </a:pPr>
            <a:r>
              <a:rPr kumimoji="1" lang="zh-CN" altLang="en-US" sz="2000">
                <a:latin typeface="微软雅黑" panose="020B0503020204020204" pitchFamily="34" charset="-122"/>
              </a:rPr>
              <a:t>只改变了动量的分布，而不影响热流的方向，对热阻没有贡献。</a:t>
            </a:r>
          </a:p>
        </p:txBody>
      </p:sp>
      <p:graphicFrame>
        <p:nvGraphicFramePr>
          <p:cNvPr id="28689" name="Object 10"/>
          <p:cNvGraphicFramePr>
            <a:graphicFrameLocks noChangeAspect="1"/>
          </p:cNvGraphicFramePr>
          <p:nvPr/>
        </p:nvGraphicFramePr>
        <p:xfrm>
          <a:off x="5219700" y="1971675"/>
          <a:ext cx="3729038" cy="1096963"/>
        </p:xfrm>
        <a:graphic>
          <a:graphicData uri="http://schemas.openxmlformats.org/presentationml/2006/ole">
            <mc:AlternateContent xmlns:mc="http://schemas.openxmlformats.org/markup-compatibility/2006">
              <mc:Choice xmlns:v="urn:schemas-microsoft-com:vml" Requires="v">
                <p:oleObj spid="_x0000_s28701" name="Equation" r:id="rId18" imgW="1637589" imgH="482391" progId="Equation.3">
                  <p:embed/>
                </p:oleObj>
              </mc:Choice>
              <mc:Fallback>
                <p:oleObj name="Equation" r:id="rId18" imgW="1637589" imgH="482391" progId="Equation.3">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19700" y="1971675"/>
                        <a:ext cx="3729038" cy="1096963"/>
                      </a:xfrm>
                      <a:prstGeom prst="rect">
                        <a:avLst/>
                      </a:prstGeom>
                      <a:noFill/>
                      <a:ln w="19050">
                        <a:solidFill>
                          <a:srgbClr val="80000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a:spLocks noChangeArrowheads="1"/>
          </p:cNvSpPr>
          <p:nvPr/>
        </p:nvSpPr>
        <p:spPr bwMode="auto">
          <a:xfrm>
            <a:off x="7380288" y="2325688"/>
            <a:ext cx="1079500" cy="655637"/>
          </a:xfrm>
          <a:prstGeom prst="rect">
            <a:avLst/>
          </a:prstGeom>
          <a:solidFill>
            <a:schemeClr val="bg1"/>
          </a:solidFill>
          <a:ln w="19050" algn="ctr">
            <a:solidFill>
              <a:schemeClr val="bg1"/>
            </a:solidFill>
            <a:round/>
            <a:headEnd/>
            <a:tailEnd type="triangle" w="med" len="med"/>
          </a:ln>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微软雅黑" panose="020B0503020204020204" pitchFamily="34" charset="-122"/>
            </a:endParaRPr>
          </a:p>
        </p:txBody>
      </p:sp>
      <p:sp>
        <p:nvSpPr>
          <p:cNvPr id="28691" name="矩形 3"/>
          <p:cNvSpPr>
            <a:spLocks noChangeArrowheads="1"/>
          </p:cNvSpPr>
          <p:nvPr/>
        </p:nvSpPr>
        <p:spPr bwMode="auto">
          <a:xfrm>
            <a:off x="5219700" y="3321050"/>
            <a:ext cx="3729038" cy="3203575"/>
          </a:xfrm>
          <a:prstGeom prst="rect">
            <a:avLst/>
          </a:prstGeom>
          <a:noFill/>
          <a:ln w="19050">
            <a:solidFill>
              <a:srgbClr val="0207C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endParaRPr kumimoji="1" lang="zh-CN" altLang="en-US" sz="2400">
              <a:latin typeface="微软雅黑" panose="020B0503020204020204" pitchFamily="34" charset="-122"/>
            </a:endParaRPr>
          </a:p>
        </p:txBody>
      </p:sp>
      <p:sp>
        <p:nvSpPr>
          <p:cNvPr id="28692" name="矩形 23"/>
          <p:cNvSpPr>
            <a:spLocks noChangeArrowheads="1"/>
          </p:cNvSpPr>
          <p:nvPr/>
        </p:nvSpPr>
        <p:spPr bwMode="auto">
          <a:xfrm>
            <a:off x="479425" y="1954213"/>
            <a:ext cx="4484688" cy="4572000"/>
          </a:xfrm>
          <a:prstGeom prst="rect">
            <a:avLst/>
          </a:prstGeom>
          <a:noFill/>
          <a:ln w="19050">
            <a:solidFill>
              <a:srgbClr val="0207C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endParaRPr kumimoji="1" lang="zh-CN" altLang="en-US" sz="2400">
              <a:latin typeface="微软雅黑" panose="020B0503020204020204" pitchFamily="34" charset="-122"/>
            </a:endParaRPr>
          </a:p>
        </p:txBody>
      </p:sp>
      <p:graphicFrame>
        <p:nvGraphicFramePr>
          <p:cNvPr id="28693" name="Object 10"/>
          <p:cNvGraphicFramePr>
            <a:graphicFrameLocks noChangeAspect="1"/>
          </p:cNvGraphicFramePr>
          <p:nvPr/>
        </p:nvGraphicFramePr>
        <p:xfrm>
          <a:off x="827088" y="1965325"/>
          <a:ext cx="3405187" cy="1001713"/>
        </p:xfrm>
        <a:graphic>
          <a:graphicData uri="http://schemas.openxmlformats.org/presentationml/2006/ole">
            <mc:AlternateContent xmlns:mc="http://schemas.openxmlformats.org/markup-compatibility/2006">
              <mc:Choice xmlns:v="urn:schemas-microsoft-com:vml" Requires="v">
                <p:oleObj spid="_x0000_s28702" name="Equation" r:id="rId20" imgW="1637589" imgH="482391" progId="Equation.3">
                  <p:embed/>
                </p:oleObj>
              </mc:Choice>
              <mc:Fallback>
                <p:oleObj name="Equation" r:id="rId20" imgW="1637589" imgH="482391" progId="Equation.3">
                  <p:embed/>
                  <p:pic>
                    <p:nvPicPr>
                      <p:cNvPr id="0"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7088" y="1965325"/>
                        <a:ext cx="3405187"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477186"/>
                                        </p:tgtEl>
                                        <p:attrNameLst>
                                          <p:attrName>style.visibility</p:attrName>
                                        </p:attrNameLst>
                                      </p:cBhvr>
                                      <p:to>
                                        <p:strVal val="visible"/>
                                      </p:to>
                                    </p:set>
                                    <p:animEffect transition="in" filter="fade">
                                      <p:cBhvr>
                                        <p:cTn id="7" dur="2000"/>
                                        <p:tgtEl>
                                          <p:spTgt spid="477186"/>
                                        </p:tgtEl>
                                      </p:cBhvr>
                                    </p:animEffect>
                                    <p:anim calcmode="lin" valueType="num">
                                      <p:cBhvr>
                                        <p:cTn id="8" dur="2000" fill="hold"/>
                                        <p:tgtEl>
                                          <p:spTgt spid="477186"/>
                                        </p:tgtEl>
                                        <p:attrNameLst>
                                          <p:attrName>style.rotation</p:attrName>
                                        </p:attrNameLst>
                                      </p:cBhvr>
                                      <p:tavLst>
                                        <p:tav tm="0">
                                          <p:val>
                                            <p:fltVal val="720"/>
                                          </p:val>
                                        </p:tav>
                                        <p:tav tm="100000">
                                          <p:val>
                                            <p:fltVal val="0"/>
                                          </p:val>
                                        </p:tav>
                                      </p:tavLst>
                                    </p:anim>
                                    <p:anim calcmode="lin" valueType="num">
                                      <p:cBhvr>
                                        <p:cTn id="9" dur="2000" fill="hold"/>
                                        <p:tgtEl>
                                          <p:spTgt spid="477186"/>
                                        </p:tgtEl>
                                        <p:attrNameLst>
                                          <p:attrName>ppt_h</p:attrName>
                                        </p:attrNameLst>
                                      </p:cBhvr>
                                      <p:tavLst>
                                        <p:tav tm="0">
                                          <p:val>
                                            <p:fltVal val="0"/>
                                          </p:val>
                                        </p:tav>
                                        <p:tav tm="100000">
                                          <p:val>
                                            <p:strVal val="#ppt_h"/>
                                          </p:val>
                                        </p:tav>
                                      </p:tavLst>
                                    </p:anim>
                                    <p:anim calcmode="lin" valueType="num">
                                      <p:cBhvr>
                                        <p:cTn id="10" dur="2000" fill="hold"/>
                                        <p:tgtEl>
                                          <p:spTgt spid="477186"/>
                                        </p:tgtEl>
                                        <p:attrNameLst>
                                          <p:attrName>ppt_w</p:attrName>
                                        </p:attrNameLst>
                                      </p:cBhvr>
                                      <p:tavLst>
                                        <p:tav tm="0">
                                          <p:val>
                                            <p:fltVal val="0"/>
                                          </p:val>
                                        </p:tav>
                                        <p:tav tm="100000">
                                          <p:val>
                                            <p:strVal val="#ppt_w"/>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6"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平行四边形 2"/>
          <p:cNvSpPr>
            <a:spLocks noChangeArrowheads="1"/>
          </p:cNvSpPr>
          <p:nvPr/>
        </p:nvSpPr>
        <p:spPr bwMode="auto">
          <a:xfrm>
            <a:off x="795338" y="4911725"/>
            <a:ext cx="2790825" cy="1436688"/>
          </a:xfrm>
          <a:prstGeom prst="parallelogram">
            <a:avLst>
              <a:gd name="adj" fmla="val 100500"/>
            </a:avLst>
          </a:prstGeom>
          <a:solidFill>
            <a:schemeClr val="accent1"/>
          </a:solidFill>
          <a:ln w="19050" algn="ctr">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algn="ctr" eaLnBrk="1" hangingPunct="1">
              <a:spcBef>
                <a:spcPct val="0"/>
              </a:spcBef>
              <a:buFontTx/>
              <a:buNone/>
            </a:pPr>
            <a:endParaRPr lang="zh-CN" altLang="en-US" sz="2800">
              <a:solidFill>
                <a:srgbClr val="1C1C1C"/>
              </a:solidFill>
              <a:latin typeface="Times New Roman" panose="02020603050405020304" pitchFamily="18" charset="0"/>
              <a:ea typeface="宋体" panose="02010600030101010101" pitchFamily="2" charset="-122"/>
            </a:endParaRPr>
          </a:p>
        </p:txBody>
      </p:sp>
      <p:sp>
        <p:nvSpPr>
          <p:cNvPr id="478210" name="Rectangle 2"/>
          <p:cNvSpPr>
            <a:spLocks noGrp="1" noChangeArrowheads="1"/>
          </p:cNvSpPr>
          <p:nvPr>
            <p:ph type="title"/>
          </p:nvPr>
        </p:nvSpPr>
        <p:spPr>
          <a:effectLst>
            <a:prstShdw prst="shdw17" dist="17961" dir="2700000">
              <a:srgbClr val="FFCC00">
                <a:gamma/>
                <a:shade val="60000"/>
                <a:invGamma/>
              </a:srgbClr>
            </a:prstShdw>
          </a:effectLst>
          <a:extLst>
            <a:ext uri="{909E8E84-426E-40DD-AFC4-6F175D3DCCD1}">
              <a14:hiddenFill xmlns:a14="http://schemas.microsoft.com/office/drawing/2010/main">
                <a:solidFill>
                  <a:srgbClr val="FFCC00"/>
                </a:solidFill>
              </a14:hiddenFill>
            </a:ext>
          </a:extLst>
        </p:spPr>
        <p:txBody>
          <a:bodyPr/>
          <a:lstStyle/>
          <a:p>
            <a:pPr eaLnBrk="1" hangingPunct="1">
              <a:defRPr/>
            </a:pPr>
            <a:r>
              <a:rPr lang="zh-CN" altLang="en-US" sz="3200" dirty="0" smtClean="0">
                <a:latin typeface="微软雅黑" panose="020B0503020204020204" pitchFamily="34" charset="-122"/>
              </a:rPr>
              <a:t>翻转过程</a:t>
            </a:r>
            <a:r>
              <a:rPr lang="en-US" altLang="zh-CN" sz="3200" dirty="0" smtClean="0">
                <a:latin typeface="微软雅黑" panose="020B0503020204020204" pitchFamily="34" charset="-122"/>
              </a:rPr>
              <a:t>(U</a:t>
            </a:r>
            <a:r>
              <a:rPr lang="zh-CN" altLang="en-US" sz="3200" dirty="0" smtClean="0">
                <a:latin typeface="微软雅黑" panose="020B0503020204020204" pitchFamily="34" charset="-122"/>
              </a:rPr>
              <a:t>过程</a:t>
            </a:r>
            <a:r>
              <a:rPr lang="en-US" altLang="zh-CN" sz="3200" dirty="0" smtClean="0">
                <a:latin typeface="微软雅黑" panose="020B0503020204020204" pitchFamily="34" charset="-122"/>
              </a:rPr>
              <a:t>)</a:t>
            </a:r>
            <a:endParaRPr lang="zh-CN" altLang="en-US" sz="3200" dirty="0" smtClean="0">
              <a:latin typeface="微软雅黑" panose="020B0503020204020204" pitchFamily="34" charset="-122"/>
            </a:endParaRPr>
          </a:p>
        </p:txBody>
      </p:sp>
      <p:graphicFrame>
        <p:nvGraphicFramePr>
          <p:cNvPr id="29700" name="Object 3"/>
          <p:cNvGraphicFramePr>
            <a:graphicFrameLocks noChangeAspect="1"/>
          </p:cNvGraphicFramePr>
          <p:nvPr/>
        </p:nvGraphicFramePr>
        <p:xfrm>
          <a:off x="6156325" y="1922463"/>
          <a:ext cx="990600" cy="566737"/>
        </p:xfrm>
        <a:graphic>
          <a:graphicData uri="http://schemas.openxmlformats.org/presentationml/2006/ole">
            <mc:AlternateContent xmlns:mc="http://schemas.openxmlformats.org/markup-compatibility/2006">
              <mc:Choice xmlns:v="urn:schemas-microsoft-com:vml" Requires="v">
                <p:oleObj spid="_x0000_s29722" name="Equation" r:id="rId3" imgW="444114" imgH="253780" progId="Equation.3">
                  <p:embed/>
                </p:oleObj>
              </mc:Choice>
              <mc:Fallback>
                <p:oleObj name="Equation" r:id="rId3" imgW="444114" imgH="2537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922463"/>
                        <a:ext cx="990600" cy="56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4"/>
          <p:cNvGraphicFramePr>
            <a:graphicFrameLocks noChangeAspect="1"/>
          </p:cNvGraphicFramePr>
          <p:nvPr/>
        </p:nvGraphicFramePr>
        <p:xfrm>
          <a:off x="4572000" y="3357563"/>
          <a:ext cx="4349750" cy="1682750"/>
        </p:xfrm>
        <a:graphic>
          <a:graphicData uri="http://schemas.openxmlformats.org/presentationml/2006/ole">
            <mc:AlternateContent xmlns:mc="http://schemas.openxmlformats.org/markup-compatibility/2006">
              <mc:Choice xmlns:v="urn:schemas-microsoft-com:vml" Requires="v">
                <p:oleObj spid="_x0000_s29723" name="公式" r:id="rId5" imgW="1866900" imgH="736600" progId="Equation.3">
                  <p:embed/>
                </p:oleObj>
              </mc:Choice>
              <mc:Fallback>
                <p:oleObj name="公式" r:id="rId5" imgW="1866900" imgH="736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357563"/>
                        <a:ext cx="434975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Rectangle 7"/>
          <p:cNvSpPr>
            <a:spLocks noChangeArrowheads="1"/>
          </p:cNvSpPr>
          <p:nvPr/>
        </p:nvSpPr>
        <p:spPr bwMode="auto">
          <a:xfrm>
            <a:off x="250825" y="2941638"/>
            <a:ext cx="4016375" cy="3600450"/>
          </a:xfrm>
          <a:prstGeom prst="rect">
            <a:avLst/>
          </a:prstGeom>
          <a:noFill/>
          <a:ln w="19050">
            <a:solidFill>
              <a:srgbClr val="0207C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endParaRPr kumimoji="1" lang="zh-CN" altLang="en-US" sz="2400">
              <a:latin typeface="微软雅黑" panose="020B0503020204020204" pitchFamily="34" charset="-122"/>
            </a:endParaRPr>
          </a:p>
        </p:txBody>
      </p:sp>
      <p:sp>
        <p:nvSpPr>
          <p:cNvPr id="29703" name="Line 8"/>
          <p:cNvSpPr>
            <a:spLocks noChangeShapeType="1"/>
          </p:cNvSpPr>
          <p:nvPr/>
        </p:nvSpPr>
        <p:spPr bwMode="auto">
          <a:xfrm>
            <a:off x="2251075" y="4908550"/>
            <a:ext cx="1752600" cy="0"/>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4" name="Line 9"/>
          <p:cNvSpPr>
            <a:spLocks noChangeShapeType="1"/>
          </p:cNvSpPr>
          <p:nvPr/>
        </p:nvSpPr>
        <p:spPr bwMode="auto">
          <a:xfrm flipV="1">
            <a:off x="2251075" y="3460750"/>
            <a:ext cx="0" cy="1447800"/>
          </a:xfrm>
          <a:prstGeom prst="line">
            <a:avLst/>
          </a:prstGeom>
          <a:noFill/>
          <a:ln w="25400">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9705" name="Object 10"/>
          <p:cNvGraphicFramePr>
            <a:graphicFrameLocks noChangeAspect="1"/>
          </p:cNvGraphicFramePr>
          <p:nvPr/>
        </p:nvGraphicFramePr>
        <p:xfrm>
          <a:off x="1717675" y="3994150"/>
          <a:ext cx="292100" cy="412750"/>
        </p:xfrm>
        <a:graphic>
          <a:graphicData uri="http://schemas.openxmlformats.org/presentationml/2006/ole">
            <mc:AlternateContent xmlns:mc="http://schemas.openxmlformats.org/markup-compatibility/2006">
              <mc:Choice xmlns:v="urn:schemas-microsoft-com:vml" Requires="v">
                <p:oleObj spid="_x0000_s29724" name="Equation" r:id="rId7" imgW="152268" imgH="215713" progId="Equation.3">
                  <p:embed/>
                </p:oleObj>
              </mc:Choice>
              <mc:Fallback>
                <p:oleObj name="Equation" r:id="rId7" imgW="152268" imgH="215713"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7675" y="3994150"/>
                        <a:ext cx="2921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11"/>
          <p:cNvGraphicFramePr>
            <a:graphicFrameLocks noChangeAspect="1"/>
          </p:cNvGraphicFramePr>
          <p:nvPr/>
        </p:nvGraphicFramePr>
        <p:xfrm>
          <a:off x="1336675" y="4222750"/>
          <a:ext cx="315913" cy="412750"/>
        </p:xfrm>
        <a:graphic>
          <a:graphicData uri="http://schemas.openxmlformats.org/presentationml/2006/ole">
            <mc:AlternateContent xmlns:mc="http://schemas.openxmlformats.org/markup-compatibility/2006">
              <mc:Choice xmlns:v="urn:schemas-microsoft-com:vml" Requires="v">
                <p:oleObj spid="_x0000_s29725" name="Equation" r:id="rId9" imgW="164885" imgH="215619" progId="Equation.3">
                  <p:embed/>
                </p:oleObj>
              </mc:Choice>
              <mc:Fallback>
                <p:oleObj name="Equation" r:id="rId9" imgW="164885" imgH="21561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6675" y="4222750"/>
                        <a:ext cx="315913"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12"/>
          <p:cNvGraphicFramePr>
            <a:graphicFrameLocks noChangeAspect="1"/>
          </p:cNvGraphicFramePr>
          <p:nvPr/>
        </p:nvGraphicFramePr>
        <p:xfrm>
          <a:off x="1370013" y="5757863"/>
          <a:ext cx="315912" cy="438150"/>
        </p:xfrm>
        <a:graphic>
          <a:graphicData uri="http://schemas.openxmlformats.org/presentationml/2006/ole">
            <mc:AlternateContent xmlns:mc="http://schemas.openxmlformats.org/markup-compatibility/2006">
              <mc:Choice xmlns:v="urn:schemas-microsoft-com:vml" Requires="v">
                <p:oleObj spid="_x0000_s29726" name="Equation" r:id="rId11" imgW="165028" imgH="228501" progId="Equation.3">
                  <p:embed/>
                </p:oleObj>
              </mc:Choice>
              <mc:Fallback>
                <p:oleObj name="Equation" r:id="rId11" imgW="165028" imgH="228501"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0013" y="5757863"/>
                        <a:ext cx="315912"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8" name="Object 13"/>
          <p:cNvGraphicFramePr>
            <a:graphicFrameLocks noChangeAspect="1"/>
          </p:cNvGraphicFramePr>
          <p:nvPr/>
        </p:nvGraphicFramePr>
        <p:xfrm>
          <a:off x="3775075" y="4960938"/>
          <a:ext cx="292100" cy="461962"/>
        </p:xfrm>
        <a:graphic>
          <a:graphicData uri="http://schemas.openxmlformats.org/presentationml/2006/ole">
            <mc:AlternateContent xmlns:mc="http://schemas.openxmlformats.org/markup-compatibility/2006">
              <mc:Choice xmlns:v="urn:schemas-microsoft-com:vml" Requires="v">
                <p:oleObj spid="_x0000_s29727" name="Equation" r:id="rId13" imgW="152334" imgH="241195" progId="Equation.3">
                  <p:embed/>
                </p:oleObj>
              </mc:Choice>
              <mc:Fallback>
                <p:oleObj name="Equation" r:id="rId13" imgW="152334" imgH="241195"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75075" y="4960938"/>
                        <a:ext cx="29210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9" name="Object 14"/>
          <p:cNvGraphicFramePr>
            <a:graphicFrameLocks noChangeAspect="1"/>
          </p:cNvGraphicFramePr>
          <p:nvPr/>
        </p:nvGraphicFramePr>
        <p:xfrm>
          <a:off x="1858963" y="3384550"/>
          <a:ext cx="315912" cy="461963"/>
        </p:xfrm>
        <a:graphic>
          <a:graphicData uri="http://schemas.openxmlformats.org/presentationml/2006/ole">
            <mc:AlternateContent xmlns:mc="http://schemas.openxmlformats.org/markup-compatibility/2006">
              <mc:Choice xmlns:v="urn:schemas-microsoft-com:vml" Requires="v">
                <p:oleObj spid="_x0000_s29728" name="Equation" r:id="rId15" imgW="164957" imgH="241091" progId="Equation.3">
                  <p:embed/>
                </p:oleObj>
              </mc:Choice>
              <mc:Fallback>
                <p:oleObj name="Equation" r:id="rId15" imgW="164957" imgH="241091"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8963" y="3384550"/>
                        <a:ext cx="315912"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0" name="Line 15"/>
          <p:cNvSpPr>
            <a:spLocks noChangeShapeType="1"/>
          </p:cNvSpPr>
          <p:nvPr/>
        </p:nvSpPr>
        <p:spPr bwMode="auto">
          <a:xfrm>
            <a:off x="1641475" y="4222750"/>
            <a:ext cx="609600" cy="685800"/>
          </a:xfrm>
          <a:prstGeom prst="line">
            <a:avLst/>
          </a:prstGeom>
          <a:noFill/>
          <a:ln w="25400">
            <a:solidFill>
              <a:srgbClr val="0207C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1" name="Line 16"/>
          <p:cNvSpPr>
            <a:spLocks noChangeShapeType="1"/>
          </p:cNvSpPr>
          <p:nvPr/>
        </p:nvSpPr>
        <p:spPr bwMode="auto">
          <a:xfrm>
            <a:off x="1336675" y="4679950"/>
            <a:ext cx="914400" cy="228600"/>
          </a:xfrm>
          <a:prstGeom prst="line">
            <a:avLst/>
          </a:prstGeom>
          <a:noFill/>
          <a:ln w="25400">
            <a:solidFill>
              <a:srgbClr val="0207C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2" name="Line 17"/>
          <p:cNvSpPr>
            <a:spLocks noChangeShapeType="1"/>
          </p:cNvSpPr>
          <p:nvPr/>
        </p:nvSpPr>
        <p:spPr bwMode="auto">
          <a:xfrm>
            <a:off x="2251075" y="4908550"/>
            <a:ext cx="1295400" cy="914400"/>
          </a:xfrm>
          <a:prstGeom prst="line">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9713" name="Object 18"/>
          <p:cNvGraphicFramePr>
            <a:graphicFrameLocks noChangeAspect="1"/>
          </p:cNvGraphicFramePr>
          <p:nvPr/>
        </p:nvGraphicFramePr>
        <p:xfrm>
          <a:off x="3405188" y="5822950"/>
          <a:ext cx="827087" cy="412750"/>
        </p:xfrm>
        <a:graphic>
          <a:graphicData uri="http://schemas.openxmlformats.org/presentationml/2006/ole">
            <mc:AlternateContent xmlns:mc="http://schemas.openxmlformats.org/markup-compatibility/2006">
              <mc:Choice xmlns:v="urn:schemas-microsoft-com:vml" Requires="v">
                <p:oleObj spid="_x0000_s29729" name="Equation" r:id="rId17" imgW="431613" imgH="215806" progId="Equation.3">
                  <p:embed/>
                </p:oleObj>
              </mc:Choice>
              <mc:Fallback>
                <p:oleObj name="Equation" r:id="rId17" imgW="431613" imgH="215806" progId="Equation.3">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5188" y="5822950"/>
                        <a:ext cx="827087"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4" name="Line 19"/>
          <p:cNvSpPr>
            <a:spLocks noChangeShapeType="1"/>
          </p:cNvSpPr>
          <p:nvPr/>
        </p:nvSpPr>
        <p:spPr bwMode="auto">
          <a:xfrm flipH="1">
            <a:off x="1717675" y="5808663"/>
            <a:ext cx="1781175" cy="0"/>
          </a:xfrm>
          <a:prstGeom prst="line">
            <a:avLst/>
          </a:prstGeom>
          <a:noFill/>
          <a:ln w="28575">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5" name="Line 20"/>
          <p:cNvSpPr>
            <a:spLocks noChangeShapeType="1"/>
          </p:cNvSpPr>
          <p:nvPr/>
        </p:nvSpPr>
        <p:spPr bwMode="auto">
          <a:xfrm flipH="1">
            <a:off x="1670050" y="4908550"/>
            <a:ext cx="581025" cy="94615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9716" name="Object 21"/>
          <p:cNvGraphicFramePr>
            <a:graphicFrameLocks noChangeAspect="1"/>
          </p:cNvGraphicFramePr>
          <p:nvPr/>
        </p:nvGraphicFramePr>
        <p:xfrm>
          <a:off x="1898650" y="5413375"/>
          <a:ext cx="347663" cy="433388"/>
        </p:xfrm>
        <a:graphic>
          <a:graphicData uri="http://schemas.openxmlformats.org/presentationml/2006/ole">
            <mc:AlternateContent xmlns:mc="http://schemas.openxmlformats.org/markup-compatibility/2006">
              <mc:Choice xmlns:v="urn:schemas-microsoft-com:vml" Requires="v">
                <p:oleObj spid="_x0000_s29730" name="Equation" r:id="rId19" imgW="203024" imgH="253780" progId="Equation.3">
                  <p:embed/>
                </p:oleObj>
              </mc:Choice>
              <mc:Fallback>
                <p:oleObj name="Equation" r:id="rId19" imgW="203024" imgH="253780"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98650" y="5413375"/>
                        <a:ext cx="347663"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7" name="Object 22"/>
          <p:cNvGraphicFramePr>
            <a:graphicFrameLocks noChangeAspect="1"/>
          </p:cNvGraphicFramePr>
          <p:nvPr/>
        </p:nvGraphicFramePr>
        <p:xfrm>
          <a:off x="392113" y="5005388"/>
          <a:ext cx="1411287" cy="485775"/>
        </p:xfrm>
        <a:graphic>
          <a:graphicData uri="http://schemas.openxmlformats.org/presentationml/2006/ole">
            <mc:AlternateContent xmlns:mc="http://schemas.openxmlformats.org/markup-compatibility/2006">
              <mc:Choice xmlns:v="urn:schemas-microsoft-com:vml" Requires="v">
                <p:oleObj spid="_x0000_s29731" name="Equation" r:id="rId21" imgW="736280" imgH="253890" progId="Equation.3">
                  <p:embed/>
                </p:oleObj>
              </mc:Choice>
              <mc:Fallback>
                <p:oleObj name="Equation" r:id="rId21" imgW="736280" imgH="253890" progId="Equation.3">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2113" y="5005388"/>
                        <a:ext cx="1411287"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18" name="Text Box 23"/>
          <p:cNvSpPr txBox="1">
            <a:spLocks noChangeArrowheads="1"/>
          </p:cNvSpPr>
          <p:nvPr/>
        </p:nvSpPr>
        <p:spPr bwMode="auto">
          <a:xfrm>
            <a:off x="4545013" y="5292725"/>
            <a:ext cx="43497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r>
              <a:rPr kumimoji="1" lang="zh-CN" altLang="en-US" sz="2000">
                <a:solidFill>
                  <a:srgbClr val="0207CA"/>
                </a:solidFill>
                <a:latin typeface="微软雅黑" panose="020B0503020204020204" pitchFamily="34" charset="-122"/>
              </a:rPr>
              <a:t>意义：</a:t>
            </a:r>
            <a:r>
              <a:rPr kumimoji="1" lang="zh-CN" altLang="en-US" sz="2000">
                <a:latin typeface="微软雅黑" panose="020B0503020204020204" pitchFamily="34" charset="-122"/>
              </a:rPr>
              <a:t>属于大角度散射，声子运动方向有很大改变，可减小声子平均自由程，将产生</a:t>
            </a:r>
            <a:r>
              <a:rPr kumimoji="1" lang="zh-CN" altLang="en-US" sz="2000">
                <a:solidFill>
                  <a:srgbClr val="0207CA"/>
                </a:solidFill>
                <a:latin typeface="微软雅黑" panose="020B0503020204020204" pitchFamily="34" charset="-122"/>
              </a:rPr>
              <a:t>热阻</a:t>
            </a:r>
            <a:r>
              <a:rPr kumimoji="1" lang="zh-CN" altLang="en-US" sz="2000">
                <a:latin typeface="微软雅黑" panose="020B0503020204020204" pitchFamily="34" charset="-122"/>
              </a:rPr>
              <a:t>。</a:t>
            </a:r>
          </a:p>
        </p:txBody>
      </p:sp>
      <p:graphicFrame>
        <p:nvGraphicFramePr>
          <p:cNvPr id="29719" name="对象 1"/>
          <p:cNvGraphicFramePr>
            <a:graphicFrameLocks noChangeAspect="1"/>
          </p:cNvGraphicFramePr>
          <p:nvPr/>
        </p:nvGraphicFramePr>
        <p:xfrm>
          <a:off x="819150" y="1773238"/>
          <a:ext cx="2938463" cy="863600"/>
        </p:xfrm>
        <a:graphic>
          <a:graphicData uri="http://schemas.openxmlformats.org/presentationml/2006/ole">
            <mc:AlternateContent xmlns:mc="http://schemas.openxmlformats.org/markup-compatibility/2006">
              <mc:Choice xmlns:v="urn:schemas-microsoft-com:vml" Requires="v">
                <p:oleObj spid="_x0000_s29732" name="Equation" r:id="rId23" imgW="1637589" imgH="482391" progId="Equation.3">
                  <p:embed/>
                </p:oleObj>
              </mc:Choice>
              <mc:Fallback>
                <p:oleObj name="Equation" r:id="rId23" imgW="1637589" imgH="482391" progId="Equation.3">
                  <p:embed/>
                  <p:pic>
                    <p:nvPicPr>
                      <p:cNvPr id="0" name="对象 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9150" y="1773238"/>
                        <a:ext cx="29384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20" name="矩形 25"/>
          <p:cNvSpPr>
            <a:spLocks noChangeArrowheads="1"/>
          </p:cNvSpPr>
          <p:nvPr/>
        </p:nvSpPr>
        <p:spPr bwMode="auto">
          <a:xfrm>
            <a:off x="4495800" y="2941638"/>
            <a:ext cx="4484688" cy="3600450"/>
          </a:xfrm>
          <a:prstGeom prst="rect">
            <a:avLst/>
          </a:prstGeom>
          <a:noFill/>
          <a:ln w="19050">
            <a:solidFill>
              <a:srgbClr val="0207C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endParaRPr kumimoji="1" lang="zh-CN" altLang="en-US" sz="2400">
              <a:latin typeface="微软雅黑" panose="020B0503020204020204" pitchFamily="34" charset="-122"/>
            </a:endParaRPr>
          </a:p>
        </p:txBody>
      </p:sp>
      <p:sp>
        <p:nvSpPr>
          <p:cNvPr id="29721" name="Rectangle 7"/>
          <p:cNvSpPr>
            <a:spLocks noChangeArrowheads="1"/>
          </p:cNvSpPr>
          <p:nvPr/>
        </p:nvSpPr>
        <p:spPr bwMode="auto">
          <a:xfrm>
            <a:off x="250825" y="1635125"/>
            <a:ext cx="8729663" cy="1152525"/>
          </a:xfrm>
          <a:prstGeom prst="rect">
            <a:avLst/>
          </a:prstGeom>
          <a:noFill/>
          <a:ln w="19050">
            <a:solidFill>
              <a:srgbClr val="0207CA"/>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600" b="1">
                <a:solidFill>
                  <a:schemeClr val="tx1"/>
                </a:solidFill>
                <a:latin typeface="Arial Black" panose="020B0A04020102020204" pitchFamily="34" charset="0"/>
                <a:ea typeface="微软雅黑" panose="020B0503020204020204" pitchFamily="34" charset="-122"/>
              </a:defRPr>
            </a:lvl1pPr>
            <a:lvl2pPr marL="742950" indent="-285750">
              <a:spcBef>
                <a:spcPct val="20000"/>
              </a:spcBef>
              <a:buChar char="–"/>
              <a:defRPr sz="2500" b="1">
                <a:solidFill>
                  <a:schemeClr val="tx1"/>
                </a:solidFill>
                <a:latin typeface="Arial Black" panose="020B0A04020102020204" pitchFamily="34" charset="0"/>
                <a:ea typeface="微软雅黑" panose="020B0503020204020204" pitchFamily="34" charset="-122"/>
              </a:defRPr>
            </a:lvl2pPr>
            <a:lvl3pPr marL="1143000" indent="-228600">
              <a:spcBef>
                <a:spcPct val="20000"/>
              </a:spcBef>
              <a:buChar char="•"/>
              <a:defRPr sz="2400" b="1">
                <a:solidFill>
                  <a:schemeClr val="tx1"/>
                </a:solidFill>
                <a:latin typeface="Arial Black" panose="020B0A04020102020204" pitchFamily="34" charset="0"/>
                <a:ea typeface="微软雅黑" panose="020B0503020204020204" pitchFamily="34" charset="-122"/>
              </a:defRPr>
            </a:lvl3pPr>
            <a:lvl4pPr marL="1600200" indent="-228600">
              <a:spcBef>
                <a:spcPct val="20000"/>
              </a:spcBef>
              <a:buChar char="–"/>
              <a:defRPr sz="2300" b="1">
                <a:solidFill>
                  <a:schemeClr val="tx1"/>
                </a:solidFill>
                <a:latin typeface="Arial Black" panose="020B0A04020102020204" pitchFamily="34" charset="0"/>
                <a:ea typeface="微软雅黑" panose="020B0503020204020204" pitchFamily="34" charset="-122"/>
              </a:defRPr>
            </a:lvl4pPr>
            <a:lvl5pPr marL="2057400" indent="-228600">
              <a:spcBef>
                <a:spcPct val="20000"/>
              </a:spcBef>
              <a:buChar char="»"/>
              <a:defRPr sz="2200" b="1">
                <a:solidFill>
                  <a:schemeClr val="tx1"/>
                </a:solidFill>
                <a:latin typeface="Arial Black" panose="020B0A04020102020204" pitchFamily="34" charset="0"/>
                <a:ea typeface="微软雅黑" panose="020B0503020204020204" pitchFamily="34" charset="-122"/>
              </a:defRPr>
            </a:lvl5pPr>
            <a:lvl6pPr marL="25146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6pPr>
            <a:lvl7pPr marL="29718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7pPr>
            <a:lvl8pPr marL="34290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8pPr>
            <a:lvl9pPr marL="3886200" indent="-228600" eaLnBrk="0" fontAlgn="base" hangingPunct="0">
              <a:spcBef>
                <a:spcPct val="20000"/>
              </a:spcBef>
              <a:spcAft>
                <a:spcPct val="0"/>
              </a:spcAft>
              <a:buChar char="»"/>
              <a:defRPr sz="2200" b="1">
                <a:solidFill>
                  <a:schemeClr val="tx1"/>
                </a:solidFill>
                <a:latin typeface="Arial Black" panose="020B0A04020102020204" pitchFamily="34" charset="0"/>
                <a:ea typeface="微软雅黑" panose="020B0503020204020204" pitchFamily="34" charset="-122"/>
              </a:defRPr>
            </a:lvl9pPr>
          </a:lstStyle>
          <a:p>
            <a:pPr eaLnBrk="1" hangingPunct="1">
              <a:spcBef>
                <a:spcPct val="50000"/>
              </a:spcBef>
              <a:buFontTx/>
              <a:buNone/>
            </a:pPr>
            <a:endParaRPr kumimoji="1" lang="zh-CN" altLang="en-US" sz="2400">
              <a:latin typeface="微软雅黑" panose="020B0503020204020204"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Balloons">
  <a:themeElements>
    <a:clrScheme name="">
      <a:dk1>
        <a:srgbClr val="000000"/>
      </a:dk1>
      <a:lt1>
        <a:srgbClr val="FFFFFF"/>
      </a:lt1>
      <a:dk2>
        <a:srgbClr val="006666"/>
      </a:dk2>
      <a:lt2>
        <a:srgbClr val="FFFFCC"/>
      </a:lt2>
      <a:accent1>
        <a:srgbClr val="EDFAD2"/>
      </a:accent1>
      <a:accent2>
        <a:srgbClr val="EBF7FF"/>
      </a:accent2>
      <a:accent3>
        <a:srgbClr val="FFFFFF"/>
      </a:accent3>
      <a:accent4>
        <a:srgbClr val="000000"/>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1" i="0" u="none" strike="noStrike" cap="none" normalizeH="0" baseline="0" smtClean="0">
            <a:ln>
              <a:noFill/>
            </a:ln>
            <a:solidFill>
              <a:srgbClr val="1C1C1C"/>
            </a:solidFill>
            <a:effectLst/>
            <a:latin typeface="Times New Roman" pitchFamily="18" charset="0"/>
            <a:ea typeface="宋体" pitchFamily="2" charset="-122"/>
          </a:defRPr>
        </a:defPPr>
      </a:lstStyle>
    </a:lnDef>
    <a:txDef>
      <a:spPr>
        <a:noFill/>
      </a:spPr>
      <a:bodyPr wrap="none" rtlCol="0">
        <a:spAutoFit/>
      </a:bodyPr>
      <a:lstStyle>
        <a:defPPr>
          <a:defRPr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defPPr>
      </a:lstStyle>
    </a:txDef>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4475</TotalTime>
  <Words>1224</Words>
  <Application>Microsoft Office PowerPoint</Application>
  <PresentationFormat>全屏显示(4:3)</PresentationFormat>
  <Paragraphs>109</Paragraphs>
  <Slides>21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21</vt:i4>
      </vt:variant>
    </vt:vector>
  </HeadingPairs>
  <TitlesOfParts>
    <vt:vector size="35" baseType="lpstr">
      <vt:lpstr>Times New Roman</vt:lpstr>
      <vt:lpstr>宋体</vt:lpstr>
      <vt:lpstr>Arial</vt:lpstr>
      <vt:lpstr>Arial Black</vt:lpstr>
      <vt:lpstr>微软雅黑</vt:lpstr>
      <vt:lpstr>Verdana</vt:lpstr>
      <vt:lpstr>楷体_GB2312</vt:lpstr>
      <vt:lpstr>华文新魏</vt:lpstr>
      <vt:lpstr>Wingdings</vt:lpstr>
      <vt:lpstr>Symbol</vt:lpstr>
      <vt:lpstr>1_Balloons</vt:lpstr>
      <vt:lpstr>MathType 6.0 Equation</vt:lpstr>
      <vt:lpstr>Microsoft 公式 3.0</vt:lpstr>
      <vt:lpstr>MathType 5.0 Equation</vt:lpstr>
      <vt:lpstr>§3-11晶格热传导</vt:lpstr>
      <vt:lpstr>热传导规律研究</vt:lpstr>
      <vt:lpstr>晶格的热传导 </vt:lpstr>
      <vt:lpstr>晶格热传导与气体热传导</vt:lpstr>
      <vt:lpstr>热导系数k</vt:lpstr>
      <vt:lpstr>声子平均自由程的影响因素</vt:lpstr>
      <vt:lpstr>声子与声子的碰撞（声子间互散射）</vt:lpstr>
      <vt:lpstr>正常过程(N过程）</vt:lpstr>
      <vt:lpstr>翻转过程(U过程)</vt:lpstr>
      <vt:lpstr>声子平均自由程——温度</vt:lpstr>
      <vt:lpstr> </vt:lpstr>
      <vt:lpstr>声子散射与经典粒子散射的区别</vt:lpstr>
      <vt:lpstr>§3-12非晶固体中原子振动</vt:lpstr>
      <vt:lpstr>第三章 总结</vt:lpstr>
      <vt:lpstr>PowerPoint 演示文稿</vt:lpstr>
      <vt:lpstr>PowerPoint 演示文稿</vt:lpstr>
      <vt:lpstr>PowerPoint 演示文稿</vt:lpstr>
      <vt:lpstr>PowerPoint 演示文稿</vt:lpstr>
      <vt:lpstr>PowerPoint 演示文稿</vt:lpstr>
      <vt:lpstr>例题1</vt:lpstr>
      <vt:lpstr>PowerPoint 演示文稿</vt:lpstr>
    </vt:vector>
  </TitlesOfParts>
  <Company>南京建筑工程学院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祝云峰</dc:creator>
  <cp:lastModifiedBy>lixh</cp:lastModifiedBy>
  <cp:revision>370</cp:revision>
  <dcterms:created xsi:type="dcterms:W3CDTF">2001-03-15T01:39:43Z</dcterms:created>
  <dcterms:modified xsi:type="dcterms:W3CDTF">2018-10-19T19:05:28Z</dcterms:modified>
</cp:coreProperties>
</file>